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3" r:id="rId3"/>
    <p:sldId id="277" r:id="rId4"/>
    <p:sldId id="272" r:id="rId5"/>
    <p:sldId id="273" r:id="rId6"/>
    <p:sldId id="262" r:id="rId7"/>
    <p:sldId id="261" r:id="rId8"/>
    <p:sldId id="431" r:id="rId9"/>
    <p:sldId id="432" r:id="rId10"/>
    <p:sldId id="433" r:id="rId11"/>
    <p:sldId id="260" r:id="rId12"/>
    <p:sldId id="449" r:id="rId13"/>
    <p:sldId id="1186" r:id="rId14"/>
    <p:sldId id="1187" r:id="rId15"/>
    <p:sldId id="1192" r:id="rId16"/>
    <p:sldId id="1193" r:id="rId17"/>
    <p:sldId id="450" r:id="rId18"/>
    <p:sldId id="451" r:id="rId19"/>
    <p:sldId id="1188" r:id="rId20"/>
    <p:sldId id="1189" r:id="rId21"/>
    <p:sldId id="1190" r:id="rId22"/>
    <p:sldId id="1181" r:id="rId23"/>
    <p:sldId id="1191" r:id="rId24"/>
    <p:sldId id="447" r:id="rId25"/>
    <p:sldId id="452" r:id="rId26"/>
    <p:sldId id="453" r:id="rId27"/>
    <p:sldId id="448" r:id="rId28"/>
    <p:sldId id="258" r:id="rId29"/>
    <p:sldId id="1194" r:id="rId30"/>
    <p:sldId id="1196" r:id="rId31"/>
    <p:sldId id="1195" r:id="rId32"/>
    <p:sldId id="280" r:id="rId33"/>
    <p:sldId id="278" r:id="rId34"/>
    <p:sldId id="276" r:id="rId35"/>
    <p:sldId id="267" r:id="rId36"/>
    <p:sldId id="1198" r:id="rId37"/>
    <p:sldId id="11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8F0F7-492D-4CEB-A24C-300C5C302A52}"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6B053-55A6-4F9A-A818-60916A852A68}" type="slidenum">
              <a:rPr lang="en-US" smtClean="0"/>
              <a:t>‹#›</a:t>
            </a:fld>
            <a:endParaRPr lang="en-US"/>
          </a:p>
        </p:txBody>
      </p:sp>
    </p:spTree>
    <p:extLst>
      <p:ext uri="{BB962C8B-B14F-4D97-AF65-F5344CB8AC3E}">
        <p14:creationId xmlns:p14="http://schemas.microsoft.com/office/powerpoint/2010/main" val="254072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A2C9-A5CB-44B5-87A5-1346708A67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3B45E-3B7A-46FE-BB68-8DD85DAD49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6DB0-21CB-4AE4-AFB3-49B9F8B168F9}"/>
              </a:ext>
            </a:extLst>
          </p:cNvPr>
          <p:cNvSpPr>
            <a:spLocks noGrp="1"/>
          </p:cNvSpPr>
          <p:nvPr>
            <p:ph type="dt" sz="half" idx="10"/>
          </p:nvPr>
        </p:nvSpPr>
        <p:spPr/>
        <p:txBody>
          <a:bodyPr/>
          <a:lstStyle/>
          <a:p>
            <a:fld id="{16217665-0979-4320-B395-5B50AB546E74}" type="datetime1">
              <a:rPr lang="en-US" smtClean="0"/>
              <a:t>3/26/2024</a:t>
            </a:fld>
            <a:endParaRPr lang="en-US"/>
          </a:p>
        </p:txBody>
      </p:sp>
      <p:sp>
        <p:nvSpPr>
          <p:cNvPr id="5" name="Footer Placeholder 4">
            <a:extLst>
              <a:ext uri="{FF2B5EF4-FFF2-40B4-BE49-F238E27FC236}">
                <a16:creationId xmlns:a16="http://schemas.microsoft.com/office/drawing/2014/main" id="{348CCA50-9E62-46BC-B0DC-FFE4FFE94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51CC3-E341-4196-BF21-317B02B52068}"/>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235146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4313-DA30-4577-B973-B25EC24941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D24EF-5DAF-4BC6-A0CB-A64286E24D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5459D-F1E3-4FC4-B97B-E62EC0FA5A9B}"/>
              </a:ext>
            </a:extLst>
          </p:cNvPr>
          <p:cNvSpPr>
            <a:spLocks noGrp="1"/>
          </p:cNvSpPr>
          <p:nvPr>
            <p:ph type="dt" sz="half" idx="10"/>
          </p:nvPr>
        </p:nvSpPr>
        <p:spPr/>
        <p:txBody>
          <a:bodyPr/>
          <a:lstStyle/>
          <a:p>
            <a:fld id="{EA8177E0-136B-4A48-9305-DB5AD09E2CEB}" type="datetime1">
              <a:rPr lang="en-US" smtClean="0"/>
              <a:t>3/26/2024</a:t>
            </a:fld>
            <a:endParaRPr lang="en-US"/>
          </a:p>
        </p:txBody>
      </p:sp>
      <p:sp>
        <p:nvSpPr>
          <p:cNvPr id="5" name="Footer Placeholder 4">
            <a:extLst>
              <a:ext uri="{FF2B5EF4-FFF2-40B4-BE49-F238E27FC236}">
                <a16:creationId xmlns:a16="http://schemas.microsoft.com/office/drawing/2014/main" id="{0BE211A6-4288-4D70-BA7C-02C0B34A8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0223C-3FAD-4E3E-A323-4BFAE724C6E3}"/>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3133223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9076B-303F-4781-BE1D-8721916F1A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AF2F26-2439-40AD-8ABA-70E8BA0C3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FE1A5-11FF-4C56-A5EC-C3EA40F8837A}"/>
              </a:ext>
            </a:extLst>
          </p:cNvPr>
          <p:cNvSpPr>
            <a:spLocks noGrp="1"/>
          </p:cNvSpPr>
          <p:nvPr>
            <p:ph type="dt" sz="half" idx="10"/>
          </p:nvPr>
        </p:nvSpPr>
        <p:spPr/>
        <p:txBody>
          <a:bodyPr/>
          <a:lstStyle/>
          <a:p>
            <a:fld id="{B13AD3C0-0A9E-4FCD-8FB5-92EEA219EF14}" type="datetime1">
              <a:rPr lang="en-US" smtClean="0"/>
              <a:t>3/26/2024</a:t>
            </a:fld>
            <a:endParaRPr lang="en-US"/>
          </a:p>
        </p:txBody>
      </p:sp>
      <p:sp>
        <p:nvSpPr>
          <p:cNvPr id="5" name="Footer Placeholder 4">
            <a:extLst>
              <a:ext uri="{FF2B5EF4-FFF2-40B4-BE49-F238E27FC236}">
                <a16:creationId xmlns:a16="http://schemas.microsoft.com/office/drawing/2014/main" id="{F77636C7-9BFC-49F0-B938-7EF4C277D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D6454-7B97-4533-9B8A-CEB7FAB439A7}"/>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4252436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E1DE-4655-4356-A60A-CBE3AA6356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7BB18-EDF6-48DE-86A8-C65CC66E8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C2510-B231-49DC-BC13-E6FE6684A5E9}"/>
              </a:ext>
            </a:extLst>
          </p:cNvPr>
          <p:cNvSpPr>
            <a:spLocks noGrp="1"/>
          </p:cNvSpPr>
          <p:nvPr>
            <p:ph type="dt" sz="half" idx="10"/>
          </p:nvPr>
        </p:nvSpPr>
        <p:spPr/>
        <p:txBody>
          <a:bodyPr/>
          <a:lstStyle/>
          <a:p>
            <a:fld id="{3B3C83B0-FFDB-4487-959F-F10CC8B2A547}" type="datetime1">
              <a:rPr lang="en-US" smtClean="0"/>
              <a:t>3/26/2024</a:t>
            </a:fld>
            <a:endParaRPr lang="en-US"/>
          </a:p>
        </p:txBody>
      </p:sp>
      <p:sp>
        <p:nvSpPr>
          <p:cNvPr id="5" name="Footer Placeholder 4">
            <a:extLst>
              <a:ext uri="{FF2B5EF4-FFF2-40B4-BE49-F238E27FC236}">
                <a16:creationId xmlns:a16="http://schemas.microsoft.com/office/drawing/2014/main" id="{7F7CA4BC-4839-4C79-974E-11C9CFAF1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B04DA-8052-4AE0-B0EB-F04A029787C6}"/>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97830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3083-AF18-41B0-86D4-58FC6F7402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797CA6-A09F-4D4E-87F9-7E89752197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835D9E-0676-48CE-9A23-FE8366AC4DEC}"/>
              </a:ext>
            </a:extLst>
          </p:cNvPr>
          <p:cNvSpPr>
            <a:spLocks noGrp="1"/>
          </p:cNvSpPr>
          <p:nvPr>
            <p:ph type="dt" sz="half" idx="10"/>
          </p:nvPr>
        </p:nvSpPr>
        <p:spPr/>
        <p:txBody>
          <a:bodyPr/>
          <a:lstStyle/>
          <a:p>
            <a:fld id="{F3A22141-E6CB-4E41-A023-25594E2F0916}" type="datetime1">
              <a:rPr lang="en-US" smtClean="0"/>
              <a:t>3/26/2024</a:t>
            </a:fld>
            <a:endParaRPr lang="en-US"/>
          </a:p>
        </p:txBody>
      </p:sp>
      <p:sp>
        <p:nvSpPr>
          <p:cNvPr id="5" name="Footer Placeholder 4">
            <a:extLst>
              <a:ext uri="{FF2B5EF4-FFF2-40B4-BE49-F238E27FC236}">
                <a16:creationId xmlns:a16="http://schemas.microsoft.com/office/drawing/2014/main" id="{8139BF8C-982F-4619-ABFD-B7C6A30B2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A5B38-EBBA-4E9B-A414-B28DB11275D3}"/>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325091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B7F7-0A6D-4025-8144-46A784FC8A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EEC312-F120-4F12-9535-DECD2D287B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620A7B-756C-4409-A95D-FE2D9AFEBF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3F0849-4AFC-4307-8877-EFD683B19DB2}"/>
              </a:ext>
            </a:extLst>
          </p:cNvPr>
          <p:cNvSpPr>
            <a:spLocks noGrp="1"/>
          </p:cNvSpPr>
          <p:nvPr>
            <p:ph type="dt" sz="half" idx="10"/>
          </p:nvPr>
        </p:nvSpPr>
        <p:spPr/>
        <p:txBody>
          <a:bodyPr/>
          <a:lstStyle/>
          <a:p>
            <a:fld id="{4BDC27FE-E5CC-4B11-89D8-0C7B568098DB}" type="datetime1">
              <a:rPr lang="en-US" smtClean="0"/>
              <a:t>3/26/2024</a:t>
            </a:fld>
            <a:endParaRPr lang="en-US"/>
          </a:p>
        </p:txBody>
      </p:sp>
      <p:sp>
        <p:nvSpPr>
          <p:cNvPr id="6" name="Footer Placeholder 5">
            <a:extLst>
              <a:ext uri="{FF2B5EF4-FFF2-40B4-BE49-F238E27FC236}">
                <a16:creationId xmlns:a16="http://schemas.microsoft.com/office/drawing/2014/main" id="{54F2D0E4-6EA4-485C-9631-C057FD70B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083E58-4366-4287-98A1-389B50F9961D}"/>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3323012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2A02-3956-482B-8205-6B88AE872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D11188-FA6E-4821-ACBA-419739E89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63908F-CDCA-414D-A10E-681222A047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C4199-8B3F-4230-B535-332F221DD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1FE438-0959-4F50-961F-22BBAA530F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CF8DEB-8E59-4897-BD10-BFF45B851D4C}"/>
              </a:ext>
            </a:extLst>
          </p:cNvPr>
          <p:cNvSpPr>
            <a:spLocks noGrp="1"/>
          </p:cNvSpPr>
          <p:nvPr>
            <p:ph type="dt" sz="half" idx="10"/>
          </p:nvPr>
        </p:nvSpPr>
        <p:spPr/>
        <p:txBody>
          <a:bodyPr/>
          <a:lstStyle/>
          <a:p>
            <a:fld id="{481DB3AA-91FE-4B69-B2CC-4E9C94E8D834}" type="datetime1">
              <a:rPr lang="en-US" smtClean="0"/>
              <a:t>3/26/2024</a:t>
            </a:fld>
            <a:endParaRPr lang="en-US"/>
          </a:p>
        </p:txBody>
      </p:sp>
      <p:sp>
        <p:nvSpPr>
          <p:cNvPr id="8" name="Footer Placeholder 7">
            <a:extLst>
              <a:ext uri="{FF2B5EF4-FFF2-40B4-BE49-F238E27FC236}">
                <a16:creationId xmlns:a16="http://schemas.microsoft.com/office/drawing/2014/main" id="{3A809D7B-CC5C-4D54-9D99-8658D322B0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78FBBF-4738-4269-9B07-A4E060FC7EFE}"/>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124491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D86A-FD96-474C-BDE5-FC1C5A586E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04C7C1-2F6A-4BB6-A4D4-AFA93C7B0869}"/>
              </a:ext>
            </a:extLst>
          </p:cNvPr>
          <p:cNvSpPr>
            <a:spLocks noGrp="1"/>
          </p:cNvSpPr>
          <p:nvPr>
            <p:ph type="dt" sz="half" idx="10"/>
          </p:nvPr>
        </p:nvSpPr>
        <p:spPr/>
        <p:txBody>
          <a:bodyPr/>
          <a:lstStyle/>
          <a:p>
            <a:fld id="{6D2D96DA-B3A4-4FDD-8536-96EF9C560732}" type="datetime1">
              <a:rPr lang="en-US" smtClean="0"/>
              <a:t>3/26/2024</a:t>
            </a:fld>
            <a:endParaRPr lang="en-US"/>
          </a:p>
        </p:txBody>
      </p:sp>
      <p:sp>
        <p:nvSpPr>
          <p:cNvPr id="4" name="Footer Placeholder 3">
            <a:extLst>
              <a:ext uri="{FF2B5EF4-FFF2-40B4-BE49-F238E27FC236}">
                <a16:creationId xmlns:a16="http://schemas.microsoft.com/office/drawing/2014/main" id="{F3745A8B-9922-4FA3-BD40-BA0A3C8F8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6576BE-9F4C-4DC4-89F4-E2B7BBDABFF0}"/>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369368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22D47A-4A89-4A1C-9712-F251776C1B33}"/>
              </a:ext>
            </a:extLst>
          </p:cNvPr>
          <p:cNvSpPr>
            <a:spLocks noGrp="1"/>
          </p:cNvSpPr>
          <p:nvPr>
            <p:ph type="dt" sz="half" idx="10"/>
          </p:nvPr>
        </p:nvSpPr>
        <p:spPr/>
        <p:txBody>
          <a:bodyPr/>
          <a:lstStyle/>
          <a:p>
            <a:fld id="{ADA4E72B-39EB-4972-BED2-1FC6D6EDE6AE}" type="datetime1">
              <a:rPr lang="en-US" smtClean="0"/>
              <a:t>3/26/2024</a:t>
            </a:fld>
            <a:endParaRPr lang="en-US"/>
          </a:p>
        </p:txBody>
      </p:sp>
      <p:sp>
        <p:nvSpPr>
          <p:cNvPr id="3" name="Footer Placeholder 2">
            <a:extLst>
              <a:ext uri="{FF2B5EF4-FFF2-40B4-BE49-F238E27FC236}">
                <a16:creationId xmlns:a16="http://schemas.microsoft.com/office/drawing/2014/main" id="{8A60731A-D20C-46C8-9605-62F82CB937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C8CF3A-B663-4B31-A264-4B7922F417FB}"/>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2779375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4805-E532-4A74-A2D6-4F6307CBF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EEA439-FB30-4BA6-A3C4-08239322F1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61844E-5D2F-44EB-8C3C-093AE6127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ED116-F9BC-4391-A486-DF7FCD335AA5}"/>
              </a:ext>
            </a:extLst>
          </p:cNvPr>
          <p:cNvSpPr>
            <a:spLocks noGrp="1"/>
          </p:cNvSpPr>
          <p:nvPr>
            <p:ph type="dt" sz="half" idx="10"/>
          </p:nvPr>
        </p:nvSpPr>
        <p:spPr/>
        <p:txBody>
          <a:bodyPr/>
          <a:lstStyle/>
          <a:p>
            <a:fld id="{F29F3923-5A4E-449E-AB80-CB9559BB4E69}" type="datetime1">
              <a:rPr lang="en-US" smtClean="0"/>
              <a:t>3/26/2024</a:t>
            </a:fld>
            <a:endParaRPr lang="en-US"/>
          </a:p>
        </p:txBody>
      </p:sp>
      <p:sp>
        <p:nvSpPr>
          <p:cNvPr id="6" name="Footer Placeholder 5">
            <a:extLst>
              <a:ext uri="{FF2B5EF4-FFF2-40B4-BE49-F238E27FC236}">
                <a16:creationId xmlns:a16="http://schemas.microsoft.com/office/drawing/2014/main" id="{34D192CF-FAEE-4068-B59A-1321C4CEC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FC4AB-1C1A-49A7-AABF-7B09972D7181}"/>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20265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3676-B665-4A9F-8132-9334CDD7C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90C70C-60FD-4C31-AFBC-1DA094548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1655EF-F5FD-4A01-864B-29761BC6A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CCD6F-BCAE-4547-8510-E4C2590290EE}"/>
              </a:ext>
            </a:extLst>
          </p:cNvPr>
          <p:cNvSpPr>
            <a:spLocks noGrp="1"/>
          </p:cNvSpPr>
          <p:nvPr>
            <p:ph type="dt" sz="half" idx="10"/>
          </p:nvPr>
        </p:nvSpPr>
        <p:spPr/>
        <p:txBody>
          <a:bodyPr/>
          <a:lstStyle/>
          <a:p>
            <a:fld id="{25FA79C5-5175-464C-8B93-4EBA3ADBFD67}" type="datetime1">
              <a:rPr lang="en-US" smtClean="0"/>
              <a:t>3/26/2024</a:t>
            </a:fld>
            <a:endParaRPr lang="en-US"/>
          </a:p>
        </p:txBody>
      </p:sp>
      <p:sp>
        <p:nvSpPr>
          <p:cNvPr id="6" name="Footer Placeholder 5">
            <a:extLst>
              <a:ext uri="{FF2B5EF4-FFF2-40B4-BE49-F238E27FC236}">
                <a16:creationId xmlns:a16="http://schemas.microsoft.com/office/drawing/2014/main" id="{CBC66B69-F25C-46D1-BE0E-D73D3A3BF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B3BE0-6E7B-4B16-A04D-5260D3FC00D3}"/>
              </a:ext>
            </a:extLst>
          </p:cNvPr>
          <p:cNvSpPr>
            <a:spLocks noGrp="1"/>
          </p:cNvSpPr>
          <p:nvPr>
            <p:ph type="sldNum" sz="quarter" idx="12"/>
          </p:nvPr>
        </p:nvSpPr>
        <p:spPr/>
        <p:txBody>
          <a:bodyPr/>
          <a:lstStyle/>
          <a:p>
            <a:fld id="{B6A0EE27-9383-412E-8B53-6A8E5AB6D644}" type="slidenum">
              <a:rPr lang="en-US" smtClean="0"/>
              <a:t>‹#›</a:t>
            </a:fld>
            <a:endParaRPr lang="en-US"/>
          </a:p>
        </p:txBody>
      </p:sp>
    </p:spTree>
    <p:extLst>
      <p:ext uri="{BB962C8B-B14F-4D97-AF65-F5344CB8AC3E}">
        <p14:creationId xmlns:p14="http://schemas.microsoft.com/office/powerpoint/2010/main" val="22900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C5126-8818-4651-B3AD-AAEBBA1B9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21DBF5-169F-48DD-BD44-7D086E8533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7D2B4-4F04-4C4E-8E19-B100F35EF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C9350-6297-4ABF-9021-05692816DCE4}" type="datetime1">
              <a:rPr lang="en-US" smtClean="0"/>
              <a:t>3/26/2024</a:t>
            </a:fld>
            <a:endParaRPr lang="en-US"/>
          </a:p>
        </p:txBody>
      </p:sp>
      <p:sp>
        <p:nvSpPr>
          <p:cNvPr id="5" name="Footer Placeholder 4">
            <a:extLst>
              <a:ext uri="{FF2B5EF4-FFF2-40B4-BE49-F238E27FC236}">
                <a16:creationId xmlns:a16="http://schemas.microsoft.com/office/drawing/2014/main" id="{CAC9869E-D9ED-4D2C-9861-4F47FEBC7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E569CA-86EB-4882-A749-FB281B9A9D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0EE27-9383-412E-8B53-6A8E5AB6D644}" type="slidenum">
              <a:rPr lang="en-US" smtClean="0"/>
              <a:t>‹#›</a:t>
            </a:fld>
            <a:endParaRPr lang="en-US"/>
          </a:p>
        </p:txBody>
      </p:sp>
    </p:spTree>
    <p:extLst>
      <p:ext uri="{BB962C8B-B14F-4D97-AF65-F5344CB8AC3E}">
        <p14:creationId xmlns:p14="http://schemas.microsoft.com/office/powerpoint/2010/main" val="904793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rilliant.org/wiki/normal-distribution/" TargetMode="External"/><Relationship Id="rId2" Type="http://schemas.openxmlformats.org/officeDocument/2006/relationships/hyperlink" Target="https://brilliant.org/wiki/vector-introduction/"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brilliant.org/wiki/linear-combin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BEFC-544C-4423-B26C-98375D878721}"/>
              </a:ext>
            </a:extLst>
          </p:cNvPr>
          <p:cNvSpPr>
            <a:spLocks noGrp="1"/>
          </p:cNvSpPr>
          <p:nvPr>
            <p:ph type="ctrTitle"/>
          </p:nvPr>
        </p:nvSpPr>
        <p:spPr>
          <a:xfrm>
            <a:off x="1524000" y="-127415"/>
            <a:ext cx="9144000" cy="3343615"/>
          </a:xfrm>
        </p:spPr>
        <p:txBody>
          <a:bodyPr/>
          <a:lstStyle/>
          <a:p>
            <a:r>
              <a:rPr lang="en-GB" b="1" dirty="0"/>
              <a:t>Data Science </a:t>
            </a:r>
            <a:br>
              <a:rPr lang="en-GB" b="1" dirty="0"/>
            </a:br>
            <a:r>
              <a:rPr lang="en-GB" b="1" dirty="0"/>
              <a:t>Unit-III</a:t>
            </a:r>
            <a:endParaRPr lang="en-US" b="1" dirty="0"/>
          </a:p>
        </p:txBody>
      </p:sp>
      <p:sp>
        <p:nvSpPr>
          <p:cNvPr id="3" name="Subtitle 2">
            <a:extLst>
              <a:ext uri="{FF2B5EF4-FFF2-40B4-BE49-F238E27FC236}">
                <a16:creationId xmlns:a16="http://schemas.microsoft.com/office/drawing/2014/main" id="{4558CE59-51D4-4567-B03F-C3FDA16A0360}"/>
              </a:ext>
            </a:extLst>
          </p:cNvPr>
          <p:cNvSpPr>
            <a:spLocks noGrp="1"/>
          </p:cNvSpPr>
          <p:nvPr>
            <p:ph type="subTitle" idx="1"/>
          </p:nvPr>
        </p:nvSpPr>
        <p:spPr/>
        <p:txBody>
          <a:bodyPr>
            <a:normAutofit/>
          </a:bodyPr>
          <a:lstStyle/>
          <a:p>
            <a:r>
              <a:rPr lang="en-GB" sz="4400" dirty="0"/>
              <a:t>Multivariant Analysis</a:t>
            </a:r>
          </a:p>
          <a:p>
            <a:r>
              <a:rPr lang="en-GB" dirty="0"/>
              <a:t>From: </a:t>
            </a:r>
            <a:r>
              <a:rPr lang="en-US" dirty="0">
                <a:effectLst/>
                <a:latin typeface="Times New Roman" panose="02020603050405020304" pitchFamily="18" charset="0"/>
                <a:ea typeface="Segoe UI" panose="020B0502040204020203" pitchFamily="34" charset="0"/>
                <a:cs typeface="Tahoma" panose="020B0604030504040204" pitchFamily="34" charset="0"/>
              </a:rPr>
              <a:t>Edouard </a:t>
            </a:r>
            <a:r>
              <a:rPr lang="en-US" dirty="0" err="1">
                <a:effectLst/>
                <a:latin typeface="Times New Roman" panose="02020603050405020304" pitchFamily="18" charset="0"/>
                <a:ea typeface="Segoe UI" panose="020B0502040204020203" pitchFamily="34" charset="0"/>
                <a:cs typeface="Tahoma" panose="020B0604030504040204" pitchFamily="34" charset="0"/>
              </a:rPr>
              <a:t>Duchesnay</a:t>
            </a:r>
            <a:r>
              <a:rPr lang="en-US" dirty="0">
                <a:effectLst/>
                <a:latin typeface="Times New Roman" panose="02020603050405020304" pitchFamily="18" charset="0"/>
                <a:ea typeface="Segoe UI" panose="020B0502040204020203" pitchFamily="34" charset="0"/>
                <a:cs typeface="Tahoma" panose="020B0604030504040204" pitchFamily="34" charset="0"/>
              </a:rPr>
              <a:t>, Tommy </a:t>
            </a:r>
            <a:r>
              <a:rPr lang="en-US" dirty="0" err="1">
                <a:effectLst/>
                <a:latin typeface="Times New Roman" panose="02020603050405020304" pitchFamily="18" charset="0"/>
                <a:ea typeface="Segoe UI" panose="020B0502040204020203" pitchFamily="34" charset="0"/>
                <a:cs typeface="Tahoma" panose="020B0604030504040204" pitchFamily="34" charset="0"/>
              </a:rPr>
              <a:t>Lofstedt</a:t>
            </a:r>
            <a:r>
              <a:rPr lang="en-US" dirty="0">
                <a:effectLst/>
                <a:latin typeface="Times New Roman" panose="02020603050405020304" pitchFamily="18" charset="0"/>
                <a:ea typeface="Segoe UI" panose="020B0502040204020203" pitchFamily="34" charset="0"/>
                <a:cs typeface="Tahoma" panose="020B0604030504040204" pitchFamily="34" charset="0"/>
              </a:rPr>
              <a:t> and </a:t>
            </a:r>
            <a:r>
              <a:rPr lang="en-US" dirty="0" err="1">
                <a:effectLst/>
                <a:latin typeface="Times New Roman" panose="02020603050405020304" pitchFamily="18" charset="0"/>
                <a:ea typeface="Segoe UI" panose="020B0502040204020203" pitchFamily="34" charset="0"/>
                <a:cs typeface="Tahoma" panose="020B0604030504040204" pitchFamily="34" charset="0"/>
              </a:rPr>
              <a:t>Feki</a:t>
            </a:r>
            <a:r>
              <a:rPr lang="en-US" dirty="0">
                <a:effectLst/>
                <a:latin typeface="Times New Roman" panose="02020603050405020304" pitchFamily="18" charset="0"/>
                <a:ea typeface="Segoe UI" panose="020B0502040204020203" pitchFamily="34" charset="0"/>
                <a:cs typeface="Tahoma" panose="020B0604030504040204" pitchFamily="34" charset="0"/>
              </a:rPr>
              <a:t> Younes, ”</a:t>
            </a:r>
            <a:r>
              <a:rPr lang="en-US" i="1" dirty="0">
                <a:effectLst/>
                <a:latin typeface="Times New Roman" panose="02020603050405020304" pitchFamily="18" charset="0"/>
                <a:ea typeface="Segoe UI" panose="020B0502040204020203" pitchFamily="34" charset="0"/>
                <a:cs typeface="Tahoma" panose="020B0604030504040204" pitchFamily="34" charset="0"/>
              </a:rPr>
              <a:t>Statistics and Machine Learning in Python”</a:t>
            </a:r>
            <a:r>
              <a:rPr lang="en-US" dirty="0">
                <a:effectLst/>
                <a:latin typeface="Times New Roman" panose="02020603050405020304" pitchFamily="18" charset="0"/>
                <a:ea typeface="Segoe UI" panose="020B0502040204020203" pitchFamily="34" charset="0"/>
                <a:cs typeface="Tahoma" panose="020B0604030504040204" pitchFamily="34" charset="0"/>
              </a:rPr>
              <a:t>, online</a:t>
            </a:r>
            <a:endParaRPr lang="en-US" dirty="0"/>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 name="Straight Connector 4">
            <a:extLst>
              <a:ext uri="{FF2B5EF4-FFF2-40B4-BE49-F238E27FC236}">
                <a16:creationId xmlns:a16="http://schemas.microsoft.com/office/drawing/2014/main" id="{7D3201FC-2C50-434C-BF51-302048EE58E5}"/>
              </a:ext>
            </a:extLst>
          </p:cNvPr>
          <p:cNvCxnSpPr/>
          <p:nvPr/>
        </p:nvCxnSpPr>
        <p:spPr>
          <a:xfrm>
            <a:off x="166467" y="3429000"/>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FE1D01F-2623-4532-AEBF-086F4EBDEF1B}"/>
              </a:ext>
            </a:extLst>
          </p:cNvPr>
          <p:cNvSpPr>
            <a:spLocks noGrp="1"/>
          </p:cNvSpPr>
          <p:nvPr>
            <p:ph type="sldNum" sz="quarter" idx="12"/>
          </p:nvPr>
        </p:nvSpPr>
        <p:spPr/>
        <p:txBody>
          <a:bodyPr/>
          <a:lstStyle/>
          <a:p>
            <a:fld id="{B6A0EE27-9383-412E-8B53-6A8E5AB6D644}" type="slidenum">
              <a:rPr lang="en-US" smtClean="0"/>
              <a:t>1</a:t>
            </a:fld>
            <a:endParaRPr lang="en-US"/>
          </a:p>
        </p:txBody>
      </p:sp>
    </p:spTree>
    <p:extLst>
      <p:ext uri="{BB962C8B-B14F-4D97-AF65-F5344CB8AC3E}">
        <p14:creationId xmlns:p14="http://schemas.microsoft.com/office/powerpoint/2010/main" val="3878188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6CC65C5-3335-4280-A9B3-797DE8B82F18}"/>
              </a:ext>
            </a:extLst>
          </p:cNvPr>
          <p:cNvSpPr>
            <a:spLocks noGrp="1"/>
          </p:cNvSpPr>
          <p:nvPr>
            <p:ph type="title"/>
          </p:nvPr>
        </p:nvSpPr>
        <p:spPr>
          <a:xfrm>
            <a:off x="149087" y="-61913"/>
            <a:ext cx="10515600" cy="1325563"/>
          </a:xfrm>
        </p:spPr>
        <p:txBody>
          <a:bodyPr/>
          <a:lstStyle/>
          <a:p>
            <a:r>
              <a:rPr lang="en-US" altLang="en-US" sz="4400" b="1" dirty="0"/>
              <a:t>Mean Vector: Definition</a:t>
            </a:r>
            <a:endParaRPr lang="en-US" altLang="en-US" dirty="0"/>
          </a:p>
        </p:txBody>
      </p:sp>
      <p:sp>
        <p:nvSpPr>
          <p:cNvPr id="3" name="Content Placeholder 2">
            <a:extLst>
              <a:ext uri="{FF2B5EF4-FFF2-40B4-BE49-F238E27FC236}">
                <a16:creationId xmlns:a16="http://schemas.microsoft.com/office/drawing/2014/main" id="{9B2D1301-DE40-4620-B91C-CF4137BFC772}"/>
              </a:ext>
            </a:extLst>
          </p:cNvPr>
          <p:cNvSpPr>
            <a:spLocks noGrp="1" noRot="1" noChangeAspect="1" noMove="1" noResize="1" noEditPoints="1" noAdjustHandles="1" noChangeArrowheads="1" noChangeShapeType="1" noTextEdit="1"/>
          </p:cNvSpPr>
          <p:nvPr>
            <p:ph idx="1"/>
          </p:nvPr>
        </p:nvSpPr>
        <p:spPr>
          <a:xfrm>
            <a:off x="381000" y="1600200"/>
            <a:ext cx="10998200" cy="4419600"/>
          </a:xfrm>
          <a:blipFill rotWithShape="0">
            <a:blip r:embed="rId2"/>
            <a:stretch>
              <a:fillRect l="-665" t="-1517" r="-1109"/>
            </a:stretch>
          </a:blipFill>
        </p:spPr>
        <p:txBody>
          <a:bodyPr/>
          <a:lstStyle/>
          <a:p>
            <a:pPr>
              <a:defRPr/>
            </a:pPr>
            <a:r>
              <a:rPr lang="en-US" dirty="0">
                <a:noFill/>
              </a:rPr>
              <a:t> </a:t>
            </a:r>
          </a:p>
        </p:txBody>
      </p:sp>
      <p:sp>
        <p:nvSpPr>
          <p:cNvPr id="7" name="Rectangle 6">
            <a:extLst>
              <a:ext uri="{FF2B5EF4-FFF2-40B4-BE49-F238E27FC236}">
                <a16:creationId xmlns:a16="http://schemas.microsoft.com/office/drawing/2014/main" id="{2C2D8132-7A85-43BE-9B3B-3AC391837B8C}"/>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Connector 7">
            <a:extLst>
              <a:ext uri="{FF2B5EF4-FFF2-40B4-BE49-F238E27FC236}">
                <a16:creationId xmlns:a16="http://schemas.microsoft.com/office/drawing/2014/main" id="{34067BAB-D5DA-4D96-9FCA-7DA121F2170B}"/>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CE9F-2835-466F-971B-A99C86F127EA}"/>
              </a:ext>
            </a:extLst>
          </p:cNvPr>
          <p:cNvSpPr>
            <a:spLocks noGrp="1"/>
          </p:cNvSpPr>
          <p:nvPr>
            <p:ph type="title"/>
          </p:nvPr>
        </p:nvSpPr>
        <p:spPr>
          <a:xfrm>
            <a:off x="168812" y="0"/>
            <a:ext cx="10515600" cy="1325563"/>
          </a:xfrm>
        </p:spPr>
        <p:txBody>
          <a:bodyPr/>
          <a:lstStyle/>
          <a:p>
            <a:r>
              <a:rPr lang="en-US" b="1" dirty="0"/>
              <a:t>Mean vector</a:t>
            </a:r>
          </a:p>
        </p:txBody>
      </p:sp>
      <p:pic>
        <p:nvPicPr>
          <p:cNvPr id="5" name="Content Placeholder 4">
            <a:extLst>
              <a:ext uri="{FF2B5EF4-FFF2-40B4-BE49-F238E27FC236}">
                <a16:creationId xmlns:a16="http://schemas.microsoft.com/office/drawing/2014/main" id="{FB353AF5-15F4-4EFF-A849-BED42E460319}"/>
              </a:ext>
            </a:extLst>
          </p:cNvPr>
          <p:cNvPicPr>
            <a:picLocks noGrp="1" noChangeAspect="1"/>
          </p:cNvPicPr>
          <p:nvPr>
            <p:ph idx="1"/>
          </p:nvPr>
        </p:nvPicPr>
        <p:blipFill>
          <a:blip r:embed="rId2"/>
          <a:stretch>
            <a:fillRect/>
          </a:stretch>
        </p:blipFill>
        <p:spPr>
          <a:xfrm>
            <a:off x="649358" y="1748321"/>
            <a:ext cx="6016486" cy="1400175"/>
          </a:xfrm>
        </p:spPr>
      </p:pic>
      <p:sp>
        <p:nvSpPr>
          <p:cNvPr id="6" name="Rectangle 5">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Connector 7">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B9CA84-30FC-46FD-9D81-AEBBB0CA304D}"/>
              </a:ext>
            </a:extLst>
          </p:cNvPr>
          <p:cNvPicPr>
            <a:picLocks noChangeAspect="1"/>
          </p:cNvPicPr>
          <p:nvPr/>
        </p:nvPicPr>
        <p:blipFill>
          <a:blip r:embed="rId3"/>
          <a:stretch>
            <a:fillRect/>
          </a:stretch>
        </p:blipFill>
        <p:spPr>
          <a:xfrm>
            <a:off x="1563756" y="3428999"/>
            <a:ext cx="4956313" cy="1991140"/>
          </a:xfrm>
          <a:prstGeom prst="rect">
            <a:avLst/>
          </a:prstGeom>
        </p:spPr>
      </p:pic>
      <p:pic>
        <p:nvPicPr>
          <p:cNvPr id="10" name="Picture 9">
            <a:extLst>
              <a:ext uri="{FF2B5EF4-FFF2-40B4-BE49-F238E27FC236}">
                <a16:creationId xmlns:a16="http://schemas.microsoft.com/office/drawing/2014/main" id="{FB4FD364-531A-4C61-9E3A-6A95F71C6D16}"/>
              </a:ext>
            </a:extLst>
          </p:cNvPr>
          <p:cNvPicPr>
            <a:picLocks noChangeAspect="1"/>
          </p:cNvPicPr>
          <p:nvPr/>
        </p:nvPicPr>
        <p:blipFill>
          <a:blip r:embed="rId4"/>
          <a:stretch>
            <a:fillRect/>
          </a:stretch>
        </p:blipFill>
        <p:spPr>
          <a:xfrm>
            <a:off x="7010814" y="3922644"/>
            <a:ext cx="4081256" cy="1127884"/>
          </a:xfrm>
          <a:prstGeom prst="rect">
            <a:avLst/>
          </a:prstGeom>
        </p:spPr>
      </p:pic>
      <p:sp>
        <p:nvSpPr>
          <p:cNvPr id="3" name="Slide Number Placeholder 2">
            <a:extLst>
              <a:ext uri="{FF2B5EF4-FFF2-40B4-BE49-F238E27FC236}">
                <a16:creationId xmlns:a16="http://schemas.microsoft.com/office/drawing/2014/main" id="{DF5CCFF9-AB39-426D-89FB-289C15BC4C0C}"/>
              </a:ext>
            </a:extLst>
          </p:cNvPr>
          <p:cNvSpPr>
            <a:spLocks noGrp="1"/>
          </p:cNvSpPr>
          <p:nvPr>
            <p:ph type="sldNum" sz="quarter" idx="12"/>
          </p:nvPr>
        </p:nvSpPr>
        <p:spPr/>
        <p:txBody>
          <a:bodyPr/>
          <a:lstStyle/>
          <a:p>
            <a:fld id="{B6A0EE27-9383-412E-8B53-6A8E5AB6D644}" type="slidenum">
              <a:rPr lang="en-US" smtClean="0"/>
              <a:t>11</a:t>
            </a:fld>
            <a:endParaRPr lang="en-US"/>
          </a:p>
        </p:txBody>
      </p:sp>
    </p:spTree>
    <p:extLst>
      <p:ext uri="{BB962C8B-B14F-4D97-AF65-F5344CB8AC3E}">
        <p14:creationId xmlns:p14="http://schemas.microsoft.com/office/powerpoint/2010/main" val="271424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C9EB48A-01B7-81F8-456B-F3C51C18697F}"/>
              </a:ext>
            </a:extLst>
          </p:cNvPr>
          <p:cNvPicPr>
            <a:picLocks noChangeAspect="1"/>
          </p:cNvPicPr>
          <p:nvPr/>
        </p:nvPicPr>
        <p:blipFill>
          <a:blip r:embed="rId2"/>
          <a:stretch>
            <a:fillRect/>
          </a:stretch>
        </p:blipFill>
        <p:spPr>
          <a:xfrm>
            <a:off x="1590014" y="886418"/>
            <a:ext cx="9718066" cy="1509239"/>
          </a:xfrm>
          <a:prstGeom prst="rect">
            <a:avLst/>
          </a:prstGeom>
        </p:spPr>
      </p:pic>
      <p:pic>
        <p:nvPicPr>
          <p:cNvPr id="11" name="Picture 10">
            <a:extLst>
              <a:ext uri="{FF2B5EF4-FFF2-40B4-BE49-F238E27FC236}">
                <a16:creationId xmlns:a16="http://schemas.microsoft.com/office/drawing/2014/main" id="{D3BA7A7B-0AC3-19FD-D886-491AD052876B}"/>
              </a:ext>
            </a:extLst>
          </p:cNvPr>
          <p:cNvPicPr>
            <a:picLocks noChangeAspect="1"/>
          </p:cNvPicPr>
          <p:nvPr/>
        </p:nvPicPr>
        <p:blipFill>
          <a:blip r:embed="rId3"/>
          <a:stretch>
            <a:fillRect/>
          </a:stretch>
        </p:blipFill>
        <p:spPr>
          <a:xfrm>
            <a:off x="1407134" y="2690373"/>
            <a:ext cx="9718066" cy="3677770"/>
          </a:xfrm>
          <a:prstGeom prst="rect">
            <a:avLst/>
          </a:prstGeom>
        </p:spPr>
      </p:pic>
      <p:sp>
        <p:nvSpPr>
          <p:cNvPr id="2" name="Rectangle 2">
            <a:extLst>
              <a:ext uri="{FF2B5EF4-FFF2-40B4-BE49-F238E27FC236}">
                <a16:creationId xmlns:a16="http://schemas.microsoft.com/office/drawing/2014/main" id="{16B6FC2B-94D5-C7BB-0E61-5B2CF2C63781}"/>
              </a:ext>
            </a:extLst>
          </p:cNvPr>
          <p:cNvSpPr txBox="1">
            <a:spLocks noChangeArrowheads="1"/>
          </p:cNvSpPr>
          <p:nvPr/>
        </p:nvSpPr>
        <p:spPr>
          <a:xfrm>
            <a:off x="-122389" y="277551"/>
            <a:ext cx="10168128" cy="424611"/>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lvl="1">
              <a:defRPr/>
            </a:pPr>
            <a:r>
              <a:rPr lang="en-US" sz="3600" b="1" kern="0" dirty="0">
                <a:solidFill>
                  <a:sysClr val="windowText" lastClr="000000"/>
                </a:solidFill>
              </a:rPr>
              <a:t>Covariance and Correlation </a:t>
            </a:r>
          </a:p>
        </p:txBody>
      </p:sp>
    </p:spTree>
    <p:extLst>
      <p:ext uri="{BB962C8B-B14F-4D97-AF65-F5344CB8AC3E}">
        <p14:creationId xmlns:p14="http://schemas.microsoft.com/office/powerpoint/2010/main" val="365833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515165-F537-E540-B3E7-955BB17B0378}"/>
              </a:ext>
            </a:extLst>
          </p:cNvPr>
          <p:cNvPicPr>
            <a:picLocks noGrp="1" noChangeAspect="1"/>
          </p:cNvPicPr>
          <p:nvPr>
            <p:ph idx="1"/>
          </p:nvPr>
        </p:nvPicPr>
        <p:blipFill>
          <a:blip r:embed="rId2"/>
          <a:stretch>
            <a:fillRect/>
          </a:stretch>
        </p:blipFill>
        <p:spPr>
          <a:xfrm>
            <a:off x="1272773" y="3817110"/>
            <a:ext cx="9253711" cy="2387747"/>
          </a:xfrm>
        </p:spPr>
      </p:pic>
      <p:pic>
        <p:nvPicPr>
          <p:cNvPr id="10" name="Picture 9">
            <a:extLst>
              <a:ext uri="{FF2B5EF4-FFF2-40B4-BE49-F238E27FC236}">
                <a16:creationId xmlns:a16="http://schemas.microsoft.com/office/drawing/2014/main" id="{3202ADF6-8446-D45E-B953-0915AEAFA021}"/>
              </a:ext>
            </a:extLst>
          </p:cNvPr>
          <p:cNvPicPr>
            <a:picLocks noChangeAspect="1"/>
          </p:cNvPicPr>
          <p:nvPr/>
        </p:nvPicPr>
        <p:blipFill>
          <a:blip r:embed="rId3"/>
          <a:stretch>
            <a:fillRect/>
          </a:stretch>
        </p:blipFill>
        <p:spPr>
          <a:xfrm>
            <a:off x="1650772" y="653143"/>
            <a:ext cx="4445228" cy="2433678"/>
          </a:xfrm>
          <a:prstGeom prst="rect">
            <a:avLst/>
          </a:prstGeom>
        </p:spPr>
      </p:pic>
      <p:pic>
        <p:nvPicPr>
          <p:cNvPr id="11" name="Picture 10">
            <a:extLst>
              <a:ext uri="{FF2B5EF4-FFF2-40B4-BE49-F238E27FC236}">
                <a16:creationId xmlns:a16="http://schemas.microsoft.com/office/drawing/2014/main" id="{3F3EBC4A-26D3-2480-76B9-21AE6C996A51}"/>
              </a:ext>
            </a:extLst>
          </p:cNvPr>
          <p:cNvPicPr>
            <a:picLocks noChangeAspect="1"/>
          </p:cNvPicPr>
          <p:nvPr/>
        </p:nvPicPr>
        <p:blipFill>
          <a:blip r:embed="rId4"/>
          <a:stretch>
            <a:fillRect/>
          </a:stretch>
        </p:blipFill>
        <p:spPr>
          <a:xfrm>
            <a:off x="7032172" y="945357"/>
            <a:ext cx="3396343" cy="1849249"/>
          </a:xfrm>
          <a:prstGeom prst="rect">
            <a:avLst/>
          </a:prstGeom>
        </p:spPr>
      </p:pic>
    </p:spTree>
    <p:extLst>
      <p:ext uri="{BB962C8B-B14F-4D97-AF65-F5344CB8AC3E}">
        <p14:creationId xmlns:p14="http://schemas.microsoft.com/office/powerpoint/2010/main" val="2860536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137313-E0CB-6442-2084-6523B4D3582F}"/>
              </a:ext>
            </a:extLst>
          </p:cNvPr>
          <p:cNvPicPr>
            <a:picLocks noGrp="1" noChangeAspect="1"/>
          </p:cNvPicPr>
          <p:nvPr>
            <p:ph idx="1"/>
          </p:nvPr>
        </p:nvPicPr>
        <p:blipFill>
          <a:blip r:embed="rId2"/>
          <a:stretch>
            <a:fillRect/>
          </a:stretch>
        </p:blipFill>
        <p:spPr>
          <a:xfrm>
            <a:off x="1219201" y="762000"/>
            <a:ext cx="10156370" cy="5280924"/>
          </a:xfrm>
        </p:spPr>
      </p:pic>
    </p:spTree>
    <p:extLst>
      <p:ext uri="{BB962C8B-B14F-4D97-AF65-F5344CB8AC3E}">
        <p14:creationId xmlns:p14="http://schemas.microsoft.com/office/powerpoint/2010/main" val="106953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CCF3-2000-4342-8525-92B779DD05F0}"/>
              </a:ext>
            </a:extLst>
          </p:cNvPr>
          <p:cNvSpPr>
            <a:spLocks noGrp="1"/>
          </p:cNvSpPr>
          <p:nvPr>
            <p:ph type="title"/>
          </p:nvPr>
        </p:nvSpPr>
        <p:spPr>
          <a:xfrm>
            <a:off x="838200" y="365126"/>
            <a:ext cx="10515600" cy="675884"/>
          </a:xfrm>
        </p:spPr>
        <p:txBody>
          <a:bodyPr>
            <a:normAutofit fontScale="90000"/>
          </a:bodyPr>
          <a:lstStyle/>
          <a:p>
            <a:r>
              <a:rPr lang="en-US" dirty="0"/>
              <a:t>Example :</a:t>
            </a:r>
          </a:p>
        </p:txBody>
      </p:sp>
      <p:pic>
        <p:nvPicPr>
          <p:cNvPr id="5" name="Content Placeholder 4">
            <a:extLst>
              <a:ext uri="{FF2B5EF4-FFF2-40B4-BE49-F238E27FC236}">
                <a16:creationId xmlns:a16="http://schemas.microsoft.com/office/drawing/2014/main" id="{766DA586-4373-A84C-945C-C98F401D5800}"/>
              </a:ext>
            </a:extLst>
          </p:cNvPr>
          <p:cNvPicPr>
            <a:picLocks noGrp="1" noChangeAspect="1"/>
          </p:cNvPicPr>
          <p:nvPr>
            <p:ph idx="1"/>
          </p:nvPr>
        </p:nvPicPr>
        <p:blipFill rotWithShape="1">
          <a:blip r:embed="rId2"/>
          <a:srcRect l="18209" t="13328" r="44208" b="11990"/>
          <a:stretch/>
        </p:blipFill>
        <p:spPr>
          <a:xfrm>
            <a:off x="942535" y="1041010"/>
            <a:ext cx="10411265" cy="5558573"/>
          </a:xfrm>
          <a:prstGeom prst="rect">
            <a:avLst/>
          </a:prstGeom>
        </p:spPr>
      </p:pic>
      <p:sp>
        <p:nvSpPr>
          <p:cNvPr id="4" name="Slide Number Placeholder 3">
            <a:extLst>
              <a:ext uri="{FF2B5EF4-FFF2-40B4-BE49-F238E27FC236}">
                <a16:creationId xmlns:a16="http://schemas.microsoft.com/office/drawing/2014/main" id="{E471220B-B06E-DD4F-BE25-6C883E7AFFE3}"/>
              </a:ext>
            </a:extLst>
          </p:cNvPr>
          <p:cNvSpPr>
            <a:spLocks noGrp="1"/>
          </p:cNvSpPr>
          <p:nvPr>
            <p:ph type="sldNum" sz="quarter" idx="12"/>
          </p:nvPr>
        </p:nvSpPr>
        <p:spPr/>
        <p:txBody>
          <a:bodyPr/>
          <a:lstStyle/>
          <a:p>
            <a:fld id="{B6A0EE27-9383-412E-8B53-6A8E5AB6D644}" type="slidenum">
              <a:rPr lang="en-US" smtClean="0"/>
              <a:t>15</a:t>
            </a:fld>
            <a:endParaRPr lang="en-US"/>
          </a:p>
        </p:txBody>
      </p:sp>
    </p:spTree>
    <p:extLst>
      <p:ext uri="{BB962C8B-B14F-4D97-AF65-F5344CB8AC3E}">
        <p14:creationId xmlns:p14="http://schemas.microsoft.com/office/powerpoint/2010/main" val="414200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8D4CA8-0EF8-4542-9B62-90351EE001E6}"/>
              </a:ext>
            </a:extLst>
          </p:cNvPr>
          <p:cNvPicPr>
            <a:picLocks noGrp="1" noChangeAspect="1"/>
          </p:cNvPicPr>
          <p:nvPr>
            <p:ph idx="1"/>
          </p:nvPr>
        </p:nvPicPr>
        <p:blipFill rotWithShape="1">
          <a:blip r:embed="rId2"/>
          <a:srcRect l="18411" t="11712" r="44006" b="14254"/>
          <a:stretch/>
        </p:blipFill>
        <p:spPr>
          <a:xfrm>
            <a:off x="998806" y="590844"/>
            <a:ext cx="10354994" cy="6372664"/>
          </a:xfrm>
          <a:prstGeom prst="rect">
            <a:avLst/>
          </a:prstGeom>
        </p:spPr>
      </p:pic>
      <p:sp>
        <p:nvSpPr>
          <p:cNvPr id="4" name="Slide Number Placeholder 3">
            <a:extLst>
              <a:ext uri="{FF2B5EF4-FFF2-40B4-BE49-F238E27FC236}">
                <a16:creationId xmlns:a16="http://schemas.microsoft.com/office/drawing/2014/main" id="{CF09AB08-D1C0-A846-8908-591CCC0C9408}"/>
              </a:ext>
            </a:extLst>
          </p:cNvPr>
          <p:cNvSpPr>
            <a:spLocks noGrp="1"/>
          </p:cNvSpPr>
          <p:nvPr>
            <p:ph type="sldNum" sz="quarter" idx="12"/>
          </p:nvPr>
        </p:nvSpPr>
        <p:spPr/>
        <p:txBody>
          <a:bodyPr/>
          <a:lstStyle/>
          <a:p>
            <a:fld id="{B6A0EE27-9383-412E-8B53-6A8E5AB6D644}" type="slidenum">
              <a:rPr lang="en-US" smtClean="0"/>
              <a:t>16</a:t>
            </a:fld>
            <a:endParaRPr lang="en-US"/>
          </a:p>
        </p:txBody>
      </p:sp>
    </p:spTree>
    <p:extLst>
      <p:ext uri="{BB962C8B-B14F-4D97-AF65-F5344CB8AC3E}">
        <p14:creationId xmlns:p14="http://schemas.microsoft.com/office/powerpoint/2010/main" val="281185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A23473-15BD-6348-9683-74B76F2C6EFC}"/>
              </a:ext>
            </a:extLst>
          </p:cNvPr>
          <p:cNvPicPr>
            <a:picLocks noGrp="1" noChangeAspect="1"/>
          </p:cNvPicPr>
          <p:nvPr>
            <p:ph idx="1"/>
          </p:nvPr>
        </p:nvPicPr>
        <p:blipFill rotWithShape="1">
          <a:blip r:embed="rId2"/>
          <a:srcRect l="18412" t="10096" r="44409" b="12636"/>
          <a:stretch/>
        </p:blipFill>
        <p:spPr>
          <a:xfrm>
            <a:off x="1589648" y="478303"/>
            <a:ext cx="9764151" cy="6063174"/>
          </a:xfrm>
          <a:prstGeom prst="rect">
            <a:avLst/>
          </a:prstGeom>
        </p:spPr>
      </p:pic>
      <p:sp>
        <p:nvSpPr>
          <p:cNvPr id="4" name="Slide Number Placeholder 3">
            <a:extLst>
              <a:ext uri="{FF2B5EF4-FFF2-40B4-BE49-F238E27FC236}">
                <a16:creationId xmlns:a16="http://schemas.microsoft.com/office/drawing/2014/main" id="{26BD2C17-516B-074A-B2C5-8A87D6814162}"/>
              </a:ext>
            </a:extLst>
          </p:cNvPr>
          <p:cNvSpPr>
            <a:spLocks noGrp="1"/>
          </p:cNvSpPr>
          <p:nvPr>
            <p:ph type="sldNum" sz="quarter" idx="12"/>
          </p:nvPr>
        </p:nvSpPr>
        <p:spPr/>
        <p:txBody>
          <a:bodyPr/>
          <a:lstStyle/>
          <a:p>
            <a:fld id="{B6A0EE27-9383-412E-8B53-6A8E5AB6D644}" type="slidenum">
              <a:rPr lang="en-US" smtClean="0"/>
              <a:t>17</a:t>
            </a:fld>
            <a:endParaRPr lang="en-US"/>
          </a:p>
        </p:txBody>
      </p:sp>
    </p:spTree>
    <p:extLst>
      <p:ext uri="{BB962C8B-B14F-4D97-AF65-F5344CB8AC3E}">
        <p14:creationId xmlns:p14="http://schemas.microsoft.com/office/powerpoint/2010/main" val="289238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4951A7-DBEB-DC44-ACFB-D46232C32DAB}"/>
              </a:ext>
            </a:extLst>
          </p:cNvPr>
          <p:cNvPicPr>
            <a:picLocks noGrp="1" noChangeAspect="1"/>
          </p:cNvPicPr>
          <p:nvPr>
            <p:ph idx="1"/>
          </p:nvPr>
        </p:nvPicPr>
        <p:blipFill rotWithShape="1">
          <a:blip r:embed="rId2"/>
          <a:srcRect l="18412" t="9125" r="44409" b="14901"/>
          <a:stretch/>
        </p:blipFill>
        <p:spPr>
          <a:xfrm>
            <a:off x="1266092" y="858129"/>
            <a:ext cx="9523828" cy="5498221"/>
          </a:xfrm>
          <a:prstGeom prst="rect">
            <a:avLst/>
          </a:prstGeom>
        </p:spPr>
      </p:pic>
      <p:sp>
        <p:nvSpPr>
          <p:cNvPr id="4" name="Slide Number Placeholder 3">
            <a:extLst>
              <a:ext uri="{FF2B5EF4-FFF2-40B4-BE49-F238E27FC236}">
                <a16:creationId xmlns:a16="http://schemas.microsoft.com/office/drawing/2014/main" id="{92F14F16-24B3-AD4B-A570-2D6295D50508}"/>
              </a:ext>
            </a:extLst>
          </p:cNvPr>
          <p:cNvSpPr>
            <a:spLocks noGrp="1"/>
          </p:cNvSpPr>
          <p:nvPr>
            <p:ph type="sldNum" sz="quarter" idx="12"/>
          </p:nvPr>
        </p:nvSpPr>
        <p:spPr/>
        <p:txBody>
          <a:bodyPr/>
          <a:lstStyle/>
          <a:p>
            <a:fld id="{B6A0EE27-9383-412E-8B53-6A8E5AB6D644}" type="slidenum">
              <a:rPr lang="en-US" smtClean="0"/>
              <a:t>18</a:t>
            </a:fld>
            <a:endParaRPr lang="en-US"/>
          </a:p>
        </p:txBody>
      </p:sp>
    </p:spTree>
    <p:extLst>
      <p:ext uri="{BB962C8B-B14F-4D97-AF65-F5344CB8AC3E}">
        <p14:creationId xmlns:p14="http://schemas.microsoft.com/office/powerpoint/2010/main" val="49830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641" y="114238"/>
            <a:ext cx="10686197" cy="461665"/>
          </a:xfrm>
          <a:prstGeom prst="rect">
            <a:avLst/>
          </a:prstGeom>
          <a:noFill/>
        </p:spPr>
        <p:txBody>
          <a:bodyPr wrap="square" rtlCol="0">
            <a:spAutoFit/>
          </a:bodyPr>
          <a:lstStyle/>
          <a:p>
            <a:r>
              <a:rPr lang="en-IN" sz="2400" b="1" dirty="0"/>
              <a:t>Correlation</a:t>
            </a:r>
          </a:p>
        </p:txBody>
      </p:sp>
      <p:sp>
        <p:nvSpPr>
          <p:cNvPr id="3" name="TextBox 2"/>
          <p:cNvSpPr txBox="1"/>
          <p:nvPr/>
        </p:nvSpPr>
        <p:spPr>
          <a:xfrm>
            <a:off x="750627" y="934245"/>
            <a:ext cx="10672550" cy="646331"/>
          </a:xfrm>
          <a:prstGeom prst="rect">
            <a:avLst/>
          </a:prstGeom>
          <a:noFill/>
        </p:spPr>
        <p:txBody>
          <a:bodyPr wrap="square" rtlCol="0">
            <a:spAutoFit/>
          </a:bodyPr>
          <a:lstStyle/>
          <a:p>
            <a:r>
              <a:rPr lang="en-GB" b="0" i="0" dirty="0">
                <a:solidFill>
                  <a:srgbClr val="444444"/>
                </a:solidFill>
                <a:effectLst/>
                <a:latin typeface="Poppins" panose="00000500000000000000" pitchFamily="2" charset="0"/>
              </a:rPr>
              <a:t>Correlation analysis is a method of statistical evaluation used to study the strength of a relationship between two, numerically measured, continuous variables.</a:t>
            </a:r>
            <a:endParaRPr lang="en-IN" dirty="0"/>
          </a:p>
        </p:txBody>
      </p:sp>
      <p:sp>
        <p:nvSpPr>
          <p:cNvPr id="7" name="TextBox 6"/>
          <p:cNvSpPr txBox="1"/>
          <p:nvPr/>
        </p:nvSpPr>
        <p:spPr>
          <a:xfrm>
            <a:off x="873456" y="1627001"/>
            <a:ext cx="4858603" cy="2585323"/>
          </a:xfrm>
          <a:prstGeom prst="rect">
            <a:avLst/>
          </a:prstGeom>
          <a:noFill/>
        </p:spPr>
        <p:txBody>
          <a:bodyPr wrap="square" rtlCol="0">
            <a:spAutoFit/>
          </a:bodyPr>
          <a:lstStyle/>
          <a:p>
            <a:pPr marL="285750" indent="-285750">
              <a:buFont typeface="Wingdings" panose="05000000000000000000" pitchFamily="2" charset="2"/>
              <a:buChar char="q"/>
            </a:pPr>
            <a:r>
              <a:rPr lang="en-IN" dirty="0"/>
              <a:t>Computed as Correlation co-efficient</a:t>
            </a:r>
          </a:p>
          <a:p>
            <a:pPr marL="285750" indent="-285750">
              <a:buFont typeface="Wingdings" panose="05000000000000000000" pitchFamily="2" charset="2"/>
              <a:buChar char="q"/>
            </a:pPr>
            <a:r>
              <a:rPr lang="en-IN" dirty="0"/>
              <a:t> Value ranges between – (-1) to (+1)</a:t>
            </a:r>
          </a:p>
          <a:p>
            <a:pPr marL="285750" indent="-285750">
              <a:buFont typeface="Wingdings" panose="05000000000000000000" pitchFamily="2" charset="2"/>
              <a:buChar char="q"/>
            </a:pPr>
            <a:r>
              <a:rPr lang="en-IN" dirty="0"/>
              <a:t>Positively Correlated, Negatively correlated, Not correlated</a:t>
            </a:r>
          </a:p>
          <a:p>
            <a:pPr marL="285750" indent="-285750">
              <a:buFont typeface="Wingdings" panose="05000000000000000000" pitchFamily="2" charset="2"/>
              <a:buChar char="q"/>
            </a:pPr>
            <a:r>
              <a:rPr lang="en-IN" dirty="0"/>
              <a:t>The strength of a correlation indicates how strong the relationship is between the two variables. The strength is determined by the numerical value of the correlation</a:t>
            </a:r>
          </a:p>
          <a:p>
            <a:pPr marL="285750" indent="-285750">
              <a:buFont typeface="Wingdings" panose="05000000000000000000" pitchFamily="2" charset="2"/>
              <a:buChar char="q"/>
            </a:pPr>
            <a:endParaRPr lang="en-IN" dirty="0"/>
          </a:p>
        </p:txBody>
      </p:sp>
      <p:pic>
        <p:nvPicPr>
          <p:cNvPr id="9" name="Picture 8"/>
          <p:cNvPicPr>
            <a:picLocks noChangeAspect="1"/>
          </p:cNvPicPr>
          <p:nvPr/>
        </p:nvPicPr>
        <p:blipFill>
          <a:blip r:embed="rId2"/>
          <a:stretch>
            <a:fillRect/>
          </a:stretch>
        </p:blipFill>
        <p:spPr>
          <a:xfrm>
            <a:off x="6318861" y="2116824"/>
            <a:ext cx="5350137" cy="2095500"/>
          </a:xfrm>
          <a:prstGeom prst="rect">
            <a:avLst/>
          </a:prstGeom>
        </p:spPr>
      </p:pic>
      <p:pic>
        <p:nvPicPr>
          <p:cNvPr id="11" name="Picture 10"/>
          <p:cNvPicPr>
            <a:picLocks noChangeAspect="1"/>
          </p:cNvPicPr>
          <p:nvPr/>
        </p:nvPicPr>
        <p:blipFill>
          <a:blip r:embed="rId3"/>
          <a:stretch>
            <a:fillRect/>
          </a:stretch>
        </p:blipFill>
        <p:spPr>
          <a:xfrm>
            <a:off x="573206" y="4467344"/>
            <a:ext cx="3176030" cy="1456411"/>
          </a:xfrm>
          <a:prstGeom prst="rect">
            <a:avLst/>
          </a:prstGeom>
        </p:spPr>
      </p:pic>
      <p:pic>
        <p:nvPicPr>
          <p:cNvPr id="5" name="Picture 4">
            <a:extLst>
              <a:ext uri="{FF2B5EF4-FFF2-40B4-BE49-F238E27FC236}">
                <a16:creationId xmlns:a16="http://schemas.microsoft.com/office/drawing/2014/main" id="{99D4A122-C00A-914C-1C32-E5447D176BED}"/>
              </a:ext>
            </a:extLst>
          </p:cNvPr>
          <p:cNvPicPr>
            <a:picLocks noChangeAspect="1"/>
          </p:cNvPicPr>
          <p:nvPr/>
        </p:nvPicPr>
        <p:blipFill>
          <a:blip r:embed="rId4"/>
          <a:stretch>
            <a:fillRect/>
          </a:stretch>
        </p:blipFill>
        <p:spPr>
          <a:xfrm>
            <a:off x="4937652" y="4341484"/>
            <a:ext cx="7254348" cy="2516515"/>
          </a:xfrm>
          <a:prstGeom prst="rect">
            <a:avLst/>
          </a:prstGeom>
        </p:spPr>
      </p:pic>
    </p:spTree>
    <p:extLst>
      <p:ext uri="{BB962C8B-B14F-4D97-AF65-F5344CB8AC3E}">
        <p14:creationId xmlns:p14="http://schemas.microsoft.com/office/powerpoint/2010/main" val="206727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B419-BB10-4DC3-95CD-71B26B7663E3}"/>
              </a:ext>
            </a:extLst>
          </p:cNvPr>
          <p:cNvSpPr>
            <a:spLocks noGrp="1"/>
          </p:cNvSpPr>
          <p:nvPr>
            <p:ph type="title"/>
          </p:nvPr>
        </p:nvSpPr>
        <p:spPr>
          <a:xfrm>
            <a:off x="268355" y="-33476"/>
            <a:ext cx="7722705" cy="1325563"/>
          </a:xfrm>
        </p:spPr>
        <p:txBody>
          <a:bodyPr/>
          <a:lstStyle/>
          <a:p>
            <a:r>
              <a:rPr lang="en-GB" b="1" dirty="0"/>
              <a:t>Multivariant Analysis</a:t>
            </a:r>
            <a:endParaRPr lang="en-US" b="1" dirty="0"/>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8B89C50-60BE-469F-94FC-3911B3827642}"/>
              </a:ext>
            </a:extLst>
          </p:cNvPr>
          <p:cNvSpPr>
            <a:spLocks noGrp="1"/>
          </p:cNvSpPr>
          <p:nvPr>
            <p:ph idx="1"/>
          </p:nvPr>
        </p:nvSpPr>
        <p:spPr>
          <a:xfrm>
            <a:off x="944217" y="1189167"/>
            <a:ext cx="10515600" cy="4827320"/>
          </a:xfrm>
        </p:spPr>
        <p:txBody>
          <a:bodyPr>
            <a:normAutofit fontScale="92500" lnSpcReduction="10000"/>
          </a:bodyPr>
          <a:lstStyle/>
          <a:p>
            <a:pPr algn="just"/>
            <a:r>
              <a:rPr lang="en-GB" dirty="0">
                <a:latin typeface="TradeGothic"/>
              </a:rPr>
              <a:t>M</a:t>
            </a:r>
            <a:r>
              <a:rPr lang="en-GB" b="0" i="0" dirty="0">
                <a:effectLst/>
                <a:latin typeface="TradeGothic"/>
              </a:rPr>
              <a:t>ultivariate analysis encompasses all statistical techniques that are used to </a:t>
            </a:r>
            <a:r>
              <a:rPr lang="en-GB" b="0" i="0" dirty="0" err="1">
                <a:effectLst/>
                <a:latin typeface="TradeGothic"/>
              </a:rPr>
              <a:t>analyze</a:t>
            </a:r>
            <a:r>
              <a:rPr lang="en-GB" b="0" i="0" dirty="0">
                <a:effectLst/>
                <a:latin typeface="TradeGothic"/>
              </a:rPr>
              <a:t> </a:t>
            </a:r>
            <a:r>
              <a:rPr lang="en-GB" b="1" i="0" dirty="0">
                <a:effectLst/>
                <a:latin typeface="TradeGothic"/>
              </a:rPr>
              <a:t>more than two variables at once</a:t>
            </a:r>
            <a:r>
              <a:rPr lang="en-GB" b="0" i="0" dirty="0">
                <a:effectLst/>
                <a:latin typeface="TradeGothic"/>
              </a:rPr>
              <a:t>. </a:t>
            </a:r>
          </a:p>
          <a:p>
            <a:pPr algn="just"/>
            <a:r>
              <a:rPr lang="en-GB" b="0" i="0" dirty="0">
                <a:effectLst/>
                <a:latin typeface="TradeGothic"/>
              </a:rPr>
              <a:t>The aim is to find patterns and correlations between several variables simultaneously—allowing for a much deeper, more complex understanding of a given scenario than you’ll get with bivariate analysis.</a:t>
            </a:r>
          </a:p>
          <a:p>
            <a:pPr marL="0" indent="0" algn="just">
              <a:buNone/>
            </a:pPr>
            <a:r>
              <a:rPr lang="en-GB" b="0" i="0" dirty="0">
                <a:effectLst/>
                <a:latin typeface="TradeGothic"/>
              </a:rPr>
              <a:t>There are three categories of analysis to be aware of:</a:t>
            </a:r>
          </a:p>
          <a:p>
            <a:pPr algn="just">
              <a:buFont typeface="Arial" panose="020B0604020202020204" pitchFamily="34" charset="0"/>
              <a:buChar char="•"/>
            </a:pPr>
            <a:r>
              <a:rPr lang="en-GB" b="1" i="0" dirty="0">
                <a:effectLst/>
                <a:latin typeface="TradeGothic"/>
              </a:rPr>
              <a:t>Univariate analysis</a:t>
            </a:r>
            <a:r>
              <a:rPr lang="en-GB" b="0" i="0" dirty="0">
                <a:effectLst/>
                <a:latin typeface="TradeGothic"/>
              </a:rPr>
              <a:t>, which looks at just one variable:  Bar charts, Pie charts, Histograms</a:t>
            </a:r>
          </a:p>
          <a:p>
            <a:pPr algn="just">
              <a:buFont typeface="Arial" panose="020B0604020202020204" pitchFamily="34" charset="0"/>
              <a:buChar char="•"/>
            </a:pPr>
            <a:r>
              <a:rPr lang="en-GB" b="1" i="0" dirty="0">
                <a:effectLst/>
                <a:latin typeface="TradeGothic"/>
              </a:rPr>
              <a:t>Bivariate analysis</a:t>
            </a:r>
            <a:r>
              <a:rPr lang="en-GB" b="0" i="0" dirty="0">
                <a:effectLst/>
                <a:latin typeface="TradeGothic"/>
              </a:rPr>
              <a:t>, which </a:t>
            </a:r>
            <a:r>
              <a:rPr lang="en-GB" b="0" i="0" dirty="0" err="1">
                <a:effectLst/>
                <a:latin typeface="TradeGothic"/>
              </a:rPr>
              <a:t>analyzes</a:t>
            </a:r>
            <a:r>
              <a:rPr lang="en-GB" b="0" i="0" dirty="0">
                <a:effectLst/>
                <a:latin typeface="TradeGothic"/>
              </a:rPr>
              <a:t> two variables, Ex: Scatter plot, Regression and Correlation </a:t>
            </a:r>
            <a:r>
              <a:rPr lang="en-GB" b="0" i="0" dirty="0" err="1">
                <a:effectLst/>
                <a:latin typeface="TradeGothic"/>
              </a:rPr>
              <a:t>anlysis</a:t>
            </a:r>
            <a:endParaRPr lang="en-GB" b="0" i="0" dirty="0">
              <a:effectLst/>
              <a:latin typeface="TradeGothic"/>
            </a:endParaRPr>
          </a:p>
          <a:p>
            <a:pPr algn="just">
              <a:buFont typeface="Arial" panose="020B0604020202020204" pitchFamily="34" charset="0"/>
              <a:buChar char="•"/>
            </a:pPr>
            <a:r>
              <a:rPr lang="en-GB" b="1" i="0" dirty="0">
                <a:effectLst/>
                <a:latin typeface="TradeGothic"/>
              </a:rPr>
              <a:t>Multivariate analysis</a:t>
            </a:r>
            <a:r>
              <a:rPr lang="en-GB" b="0" i="0" dirty="0">
                <a:effectLst/>
                <a:latin typeface="TradeGothic"/>
              </a:rPr>
              <a:t>, which looks at more than two variables Ex: Clustering etc</a:t>
            </a:r>
          </a:p>
          <a:p>
            <a:pPr algn="just"/>
            <a:endParaRPr lang="en-US" dirty="0"/>
          </a:p>
        </p:txBody>
      </p:sp>
      <p:sp>
        <p:nvSpPr>
          <p:cNvPr id="3" name="Slide Number Placeholder 2">
            <a:extLst>
              <a:ext uri="{FF2B5EF4-FFF2-40B4-BE49-F238E27FC236}">
                <a16:creationId xmlns:a16="http://schemas.microsoft.com/office/drawing/2014/main" id="{B14C65F6-8C13-41A4-AF06-99D99623AF51}"/>
              </a:ext>
            </a:extLst>
          </p:cNvPr>
          <p:cNvSpPr>
            <a:spLocks noGrp="1"/>
          </p:cNvSpPr>
          <p:nvPr>
            <p:ph type="sldNum" sz="quarter" idx="12"/>
          </p:nvPr>
        </p:nvSpPr>
        <p:spPr/>
        <p:txBody>
          <a:bodyPr/>
          <a:lstStyle/>
          <a:p>
            <a:fld id="{B6A0EE27-9383-412E-8B53-6A8E5AB6D644}" type="slidenum">
              <a:rPr lang="en-US" smtClean="0"/>
              <a:t>2</a:t>
            </a:fld>
            <a:endParaRPr lang="en-US"/>
          </a:p>
        </p:txBody>
      </p:sp>
    </p:spTree>
    <p:extLst>
      <p:ext uri="{BB962C8B-B14F-4D97-AF65-F5344CB8AC3E}">
        <p14:creationId xmlns:p14="http://schemas.microsoft.com/office/powerpoint/2010/main" val="95883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BB4B46-605E-5760-DF7D-1E716E5F7FE7}"/>
              </a:ext>
            </a:extLst>
          </p:cNvPr>
          <p:cNvPicPr>
            <a:picLocks noGrp="1" noChangeAspect="1"/>
          </p:cNvPicPr>
          <p:nvPr>
            <p:ph idx="1"/>
          </p:nvPr>
        </p:nvPicPr>
        <p:blipFill>
          <a:blip r:embed="rId2"/>
          <a:stretch>
            <a:fillRect/>
          </a:stretch>
        </p:blipFill>
        <p:spPr>
          <a:xfrm>
            <a:off x="957943" y="664029"/>
            <a:ext cx="10678886" cy="4800600"/>
          </a:xfrm>
        </p:spPr>
      </p:pic>
    </p:spTree>
    <p:extLst>
      <p:ext uri="{BB962C8B-B14F-4D97-AF65-F5344CB8AC3E}">
        <p14:creationId xmlns:p14="http://schemas.microsoft.com/office/powerpoint/2010/main" val="401470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6FED9C-5D51-75C8-D79A-5A203ABED76D}"/>
              </a:ext>
            </a:extLst>
          </p:cNvPr>
          <p:cNvPicPr>
            <a:picLocks noChangeAspect="1"/>
          </p:cNvPicPr>
          <p:nvPr/>
        </p:nvPicPr>
        <p:blipFill>
          <a:blip r:embed="rId2"/>
          <a:stretch>
            <a:fillRect/>
          </a:stretch>
        </p:blipFill>
        <p:spPr>
          <a:xfrm>
            <a:off x="283028" y="411709"/>
            <a:ext cx="7837715" cy="5782262"/>
          </a:xfrm>
          <a:prstGeom prst="rect">
            <a:avLst/>
          </a:prstGeom>
        </p:spPr>
      </p:pic>
      <p:pic>
        <p:nvPicPr>
          <p:cNvPr id="7" name="Picture 6">
            <a:extLst>
              <a:ext uri="{FF2B5EF4-FFF2-40B4-BE49-F238E27FC236}">
                <a16:creationId xmlns:a16="http://schemas.microsoft.com/office/drawing/2014/main" id="{A3FCBBCE-CF7B-4917-EA44-67FB7AC31DC3}"/>
              </a:ext>
            </a:extLst>
          </p:cNvPr>
          <p:cNvPicPr>
            <a:picLocks noChangeAspect="1"/>
          </p:cNvPicPr>
          <p:nvPr/>
        </p:nvPicPr>
        <p:blipFill>
          <a:blip r:embed="rId3"/>
          <a:stretch>
            <a:fillRect/>
          </a:stretch>
        </p:blipFill>
        <p:spPr>
          <a:xfrm>
            <a:off x="8305620" y="2166257"/>
            <a:ext cx="3886380" cy="1937657"/>
          </a:xfrm>
          <a:prstGeom prst="rect">
            <a:avLst/>
          </a:prstGeom>
        </p:spPr>
      </p:pic>
    </p:spTree>
    <p:extLst>
      <p:ext uri="{BB962C8B-B14F-4D97-AF65-F5344CB8AC3E}">
        <p14:creationId xmlns:p14="http://schemas.microsoft.com/office/powerpoint/2010/main" val="3818201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CCEAF619-D5CC-464E-AAF6-0279638F228A}"/>
              </a:ext>
            </a:extLst>
          </p:cNvPr>
          <p:cNvGraphicFramePr>
            <a:graphicFrameLocks noGrp="1"/>
          </p:cNvGraphicFramePr>
          <p:nvPr>
            <p:ph idx="1"/>
          </p:nvPr>
        </p:nvGraphicFramePr>
        <p:xfrm>
          <a:off x="889686" y="1994049"/>
          <a:ext cx="8081322" cy="2918746"/>
        </p:xfrm>
        <a:graphic>
          <a:graphicData uri="http://schemas.openxmlformats.org/drawingml/2006/table">
            <a:tbl>
              <a:tblPr/>
              <a:tblGrid>
                <a:gridCol w="1346887">
                  <a:extLst>
                    <a:ext uri="{9D8B030D-6E8A-4147-A177-3AD203B41FA5}">
                      <a16:colId xmlns:a16="http://schemas.microsoft.com/office/drawing/2014/main" val="3166496807"/>
                    </a:ext>
                  </a:extLst>
                </a:gridCol>
                <a:gridCol w="1346887">
                  <a:extLst>
                    <a:ext uri="{9D8B030D-6E8A-4147-A177-3AD203B41FA5}">
                      <a16:colId xmlns:a16="http://schemas.microsoft.com/office/drawing/2014/main" val="1923572089"/>
                    </a:ext>
                  </a:extLst>
                </a:gridCol>
                <a:gridCol w="1346887">
                  <a:extLst>
                    <a:ext uri="{9D8B030D-6E8A-4147-A177-3AD203B41FA5}">
                      <a16:colId xmlns:a16="http://schemas.microsoft.com/office/drawing/2014/main" val="1835977514"/>
                    </a:ext>
                  </a:extLst>
                </a:gridCol>
                <a:gridCol w="1346887">
                  <a:extLst>
                    <a:ext uri="{9D8B030D-6E8A-4147-A177-3AD203B41FA5}">
                      <a16:colId xmlns:a16="http://schemas.microsoft.com/office/drawing/2014/main" val="3524325872"/>
                    </a:ext>
                  </a:extLst>
                </a:gridCol>
                <a:gridCol w="1346887">
                  <a:extLst>
                    <a:ext uri="{9D8B030D-6E8A-4147-A177-3AD203B41FA5}">
                      <a16:colId xmlns:a16="http://schemas.microsoft.com/office/drawing/2014/main" val="2873368370"/>
                    </a:ext>
                  </a:extLst>
                </a:gridCol>
                <a:gridCol w="1346887">
                  <a:extLst>
                    <a:ext uri="{9D8B030D-6E8A-4147-A177-3AD203B41FA5}">
                      <a16:colId xmlns:a16="http://schemas.microsoft.com/office/drawing/2014/main" val="1657683892"/>
                    </a:ext>
                  </a:extLst>
                </a:gridCol>
              </a:tblGrid>
              <a:tr h="555952">
                <a:tc>
                  <a:txBody>
                    <a:bodyPr/>
                    <a:lstStyle/>
                    <a:p>
                      <a:pPr algn="l" fontAlgn="base"/>
                      <a:r>
                        <a:rPr lang="en-IN" sz="1400" b="1" cap="all" dirty="0">
                          <a:solidFill>
                            <a:srgbClr val="666666"/>
                          </a:solidFill>
                          <a:effectLst/>
                          <a:latin typeface="inherit"/>
                        </a:rPr>
                        <a:t>SUBJECT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cap="all" dirty="0">
                          <a:solidFill>
                            <a:srgbClr val="666666"/>
                          </a:solidFill>
                          <a:effectLst/>
                          <a:latin typeface="inherit"/>
                        </a:rPr>
                        <a:t>AGE X</a:t>
                      </a:r>
                    </a:p>
                  </a:txBody>
                  <a:tcPr anchor="ctr">
                    <a:lnL>
                      <a:noFill/>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cap="all">
                          <a:solidFill>
                            <a:srgbClr val="666666"/>
                          </a:solidFill>
                          <a:effectLst/>
                          <a:latin typeface="inherit"/>
                        </a:rPr>
                        <a:t>GLUCOSE LEVEL Y</a:t>
                      </a:r>
                    </a:p>
                  </a:txBody>
                  <a:tcPr anchor="ctr">
                    <a:lnL>
                      <a:noFill/>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cap="all">
                          <a:solidFill>
                            <a:srgbClr val="666666"/>
                          </a:solidFill>
                          <a:effectLst/>
                          <a:latin typeface="inherit"/>
                        </a:rPr>
                        <a:t>XY</a:t>
                      </a:r>
                    </a:p>
                  </a:txBody>
                  <a:tcPr anchor="ctr">
                    <a:lnL>
                      <a:noFill/>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cap="all">
                          <a:solidFill>
                            <a:srgbClr val="666666"/>
                          </a:solidFill>
                          <a:effectLst/>
                          <a:latin typeface="inherit"/>
                        </a:rPr>
                        <a:t>X</a:t>
                      </a:r>
                      <a:r>
                        <a:rPr lang="en-IN" sz="1400" b="1" cap="all" baseline="30000">
                          <a:solidFill>
                            <a:srgbClr val="666666"/>
                          </a:solidFill>
                          <a:effectLst/>
                          <a:latin typeface="inherit"/>
                        </a:rPr>
                        <a:t>2</a:t>
                      </a:r>
                      <a:endParaRPr lang="en-IN" sz="1400" b="1" cap="all">
                        <a:solidFill>
                          <a:srgbClr val="666666"/>
                        </a:solidFill>
                        <a:effectLst/>
                        <a:latin typeface="inherit"/>
                      </a:endParaRPr>
                    </a:p>
                  </a:txBody>
                  <a:tcPr anchor="ctr">
                    <a:lnL>
                      <a:noFill/>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cap="all">
                          <a:solidFill>
                            <a:srgbClr val="666666"/>
                          </a:solidFill>
                          <a:effectLst/>
                          <a:latin typeface="inherit"/>
                        </a:rPr>
                        <a:t>Y</a:t>
                      </a:r>
                      <a:r>
                        <a:rPr lang="en-IN" sz="1400" b="1" cap="all" baseline="30000">
                          <a:solidFill>
                            <a:srgbClr val="666666"/>
                          </a:solidFill>
                          <a:effectLst/>
                          <a:latin typeface="inherit"/>
                        </a:rPr>
                        <a:t>2</a:t>
                      </a:r>
                      <a:endParaRPr lang="en-IN" sz="1400" b="1" cap="all">
                        <a:solidFill>
                          <a:srgbClr val="666666"/>
                        </a:solidFill>
                        <a:effectLst/>
                        <a:latin typeface="inherit"/>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47930829"/>
                  </a:ext>
                </a:extLst>
              </a:tr>
              <a:tr h="337542">
                <a:tc>
                  <a:txBody>
                    <a:bodyPr/>
                    <a:lstStyle/>
                    <a:p>
                      <a:pPr algn="l" fontAlgn="base"/>
                      <a:r>
                        <a:rPr lang="en-IN" sz="1400" b="1">
                          <a:effectLst/>
                          <a:latin typeface="inherit"/>
                        </a:rPr>
                        <a:t>1</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43</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99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4257</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1849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9801</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7025323"/>
                  </a:ext>
                </a:extLst>
              </a:tr>
              <a:tr h="337542">
                <a:tc>
                  <a:txBody>
                    <a:bodyPr/>
                    <a:lstStyle/>
                    <a:p>
                      <a:pPr algn="l" fontAlgn="base"/>
                      <a:r>
                        <a:rPr lang="en-IN" sz="1400" b="1">
                          <a:effectLst/>
                          <a:latin typeface="inherit"/>
                        </a:rPr>
                        <a:t>2</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21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65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1365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441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4225</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34836144"/>
                  </a:ext>
                </a:extLst>
              </a:tr>
              <a:tr h="337542">
                <a:tc>
                  <a:txBody>
                    <a:bodyPr/>
                    <a:lstStyle/>
                    <a:p>
                      <a:pPr algn="l" fontAlgn="base"/>
                      <a:r>
                        <a:rPr lang="en-IN" sz="1400" b="1" dirty="0">
                          <a:effectLst/>
                          <a:latin typeface="inherit"/>
                        </a:rPr>
                        <a:t>3</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25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79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1975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625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6241</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2840723"/>
                  </a:ext>
                </a:extLst>
              </a:tr>
              <a:tr h="337542">
                <a:tc>
                  <a:txBody>
                    <a:bodyPr/>
                    <a:lstStyle/>
                    <a:p>
                      <a:pPr algn="l" fontAlgn="base"/>
                      <a:r>
                        <a:rPr lang="en-IN" sz="1400" b="1">
                          <a:effectLst/>
                          <a:latin typeface="inherit"/>
                        </a:rPr>
                        <a:t>4</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42</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75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3150</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1764</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5625</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09760459"/>
                  </a:ext>
                </a:extLst>
              </a:tr>
              <a:tr h="337542">
                <a:tc>
                  <a:txBody>
                    <a:bodyPr/>
                    <a:lstStyle/>
                    <a:p>
                      <a:pPr algn="l" fontAlgn="base"/>
                      <a:r>
                        <a:rPr lang="en-IN" sz="1400" b="1">
                          <a:effectLst/>
                          <a:latin typeface="inherit"/>
                        </a:rPr>
                        <a:t>5</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57</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87</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4959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3249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7569</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3843134"/>
                  </a:ext>
                </a:extLst>
              </a:tr>
              <a:tr h="337542">
                <a:tc>
                  <a:txBody>
                    <a:bodyPr/>
                    <a:lstStyle/>
                    <a:p>
                      <a:pPr algn="l" fontAlgn="base"/>
                      <a:r>
                        <a:rPr lang="en-IN" sz="1400" b="1">
                          <a:effectLst/>
                          <a:latin typeface="inherit"/>
                        </a:rPr>
                        <a:t>6</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59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81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dirty="0">
                          <a:effectLst/>
                          <a:latin typeface="inherit"/>
                        </a:rPr>
                        <a:t>4779</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3481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base"/>
                      <a:r>
                        <a:rPr lang="en-IN" sz="1400" b="1">
                          <a:effectLst/>
                          <a:latin typeface="inherit"/>
                        </a:rPr>
                        <a:t>6561</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71156035"/>
                  </a:ext>
                </a:extLst>
              </a:tr>
              <a:tr h="337542">
                <a:tc>
                  <a:txBody>
                    <a:bodyPr/>
                    <a:lstStyle/>
                    <a:p>
                      <a:pPr algn="l" fontAlgn="base"/>
                      <a:r>
                        <a:rPr lang="el-GR" sz="1400" b="1">
                          <a:effectLst/>
                          <a:latin typeface="inherit"/>
                        </a:rPr>
                        <a:t>Σ</a:t>
                      </a:r>
                    </a:p>
                  </a:txBody>
                  <a:tcPr marR="95250" marT="57150" marB="57150"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400" b="1">
                          <a:effectLst/>
                          <a:latin typeface="inherit"/>
                        </a:rPr>
                        <a:t>247</a:t>
                      </a:r>
                    </a:p>
                  </a:txBody>
                  <a:tcPr marR="95250" marT="57150" marB="57150" anchor="ctr">
                    <a:lnL>
                      <a:noFill/>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400" b="1">
                          <a:effectLst/>
                          <a:latin typeface="inherit"/>
                        </a:rPr>
                        <a:t>486</a:t>
                      </a:r>
                    </a:p>
                  </a:txBody>
                  <a:tcPr marR="95250" marT="57150" marB="57150" anchor="ctr">
                    <a:lnL>
                      <a:noFill/>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400" b="1">
                          <a:effectLst/>
                          <a:latin typeface="inherit"/>
                        </a:rPr>
                        <a:t>20485</a:t>
                      </a:r>
                    </a:p>
                  </a:txBody>
                  <a:tcPr marR="95250" marT="57150" marB="57150" anchor="ctr">
                    <a:lnL>
                      <a:noFill/>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400" b="1">
                          <a:effectLst/>
                          <a:latin typeface="inherit"/>
                        </a:rPr>
                        <a:t>11409</a:t>
                      </a:r>
                    </a:p>
                  </a:txBody>
                  <a:tcPr marR="95250" marT="57150" marB="57150" anchor="ctr">
                    <a:lnL>
                      <a:noFill/>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400" b="1" dirty="0">
                          <a:effectLst/>
                          <a:latin typeface="inherit"/>
                        </a:rPr>
                        <a:t>40022</a:t>
                      </a:r>
                    </a:p>
                  </a:txBody>
                  <a:tcPr marR="95250" marT="57150" marB="5715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688492"/>
                  </a:ext>
                </a:extLst>
              </a:tr>
            </a:tbl>
          </a:graphicData>
        </a:graphic>
      </p:graphicFrame>
      <p:sp>
        <p:nvSpPr>
          <p:cNvPr id="2" name="Slide Number Placeholder 1">
            <a:extLst>
              <a:ext uri="{FF2B5EF4-FFF2-40B4-BE49-F238E27FC236}">
                <a16:creationId xmlns:a16="http://schemas.microsoft.com/office/drawing/2014/main" id="{02A66921-D928-48E0-A1DA-0E82C98F058D}"/>
              </a:ext>
            </a:extLst>
          </p:cNvPr>
          <p:cNvSpPr>
            <a:spLocks noGrp="1"/>
          </p:cNvSpPr>
          <p:nvPr>
            <p:ph type="sldNum" sz="quarter" idx="12"/>
          </p:nvPr>
        </p:nvSpPr>
        <p:spPr/>
        <p:txBody>
          <a:bodyPr/>
          <a:lstStyle/>
          <a:p>
            <a:fld id="{BE9E9CF8-411C-534F-ACCE-E5CD2A84B69C}" type="slidenum">
              <a:rPr lang="en-US" smtClean="0"/>
              <a:t>22</a:t>
            </a:fld>
            <a:endParaRPr lang="en-US"/>
          </a:p>
        </p:txBody>
      </p:sp>
      <p:sp>
        <p:nvSpPr>
          <p:cNvPr id="12" name="TextBox 11">
            <a:extLst>
              <a:ext uri="{FF2B5EF4-FFF2-40B4-BE49-F238E27FC236}">
                <a16:creationId xmlns:a16="http://schemas.microsoft.com/office/drawing/2014/main" id="{A1069857-6AC2-1F48-9C27-4B8678C8F77A}"/>
              </a:ext>
            </a:extLst>
          </p:cNvPr>
          <p:cNvSpPr txBox="1"/>
          <p:nvPr/>
        </p:nvSpPr>
        <p:spPr>
          <a:xfrm>
            <a:off x="556055" y="5136752"/>
            <a:ext cx="11479426" cy="1477328"/>
          </a:xfrm>
          <a:prstGeom prst="rect">
            <a:avLst/>
          </a:prstGeom>
          <a:noFill/>
        </p:spPr>
        <p:txBody>
          <a:bodyPr wrap="square" rtlCol="0">
            <a:spAutoFit/>
          </a:bodyPr>
          <a:lstStyle/>
          <a:p>
            <a:pPr fontAlgn="base"/>
            <a:r>
              <a:rPr lang="en-IN" dirty="0"/>
              <a:t>The correlation coefficient =</a:t>
            </a:r>
          </a:p>
          <a:p>
            <a:pPr fontAlgn="base"/>
            <a:r>
              <a:rPr lang="en-IN" dirty="0"/>
              <a:t>6(20,485) – (247 × 486) / [√[[6(11,409) – (247</a:t>
            </a:r>
            <a:r>
              <a:rPr lang="en-IN" baseline="30000" dirty="0"/>
              <a:t>2</a:t>
            </a:r>
            <a:r>
              <a:rPr lang="en-IN" dirty="0"/>
              <a:t>)] × [6(40,022) – 486</a:t>
            </a:r>
            <a:r>
              <a:rPr lang="en-IN" baseline="30000" dirty="0"/>
              <a:t>2</a:t>
            </a:r>
            <a:r>
              <a:rPr lang="en-IN" dirty="0"/>
              <a:t>]]].    = </a:t>
            </a:r>
            <a:r>
              <a:rPr lang="en-IN" dirty="0">
                <a:solidFill>
                  <a:srgbClr val="C00000"/>
                </a:solidFill>
              </a:rPr>
              <a:t>0.5298      (strength and direction)</a:t>
            </a:r>
          </a:p>
          <a:p>
            <a:pPr fontAlgn="base"/>
            <a:r>
              <a:rPr lang="en-IN" dirty="0"/>
              <a:t>The range of the correlation coefficient is from -1 to 1. </a:t>
            </a:r>
          </a:p>
          <a:p>
            <a:pPr fontAlgn="base"/>
            <a:r>
              <a:rPr lang="en-IN" dirty="0"/>
              <a:t>here result is 0.5298 or 52.98%, which means the variables have a moderate positive correlation( some what more ). We cant infer with 52.98% correlation that age has impact on rise in glucose levels. </a:t>
            </a:r>
            <a:r>
              <a:rPr lang="en-IN" b="1" dirty="0">
                <a:solidFill>
                  <a:srgbClr val="C00000"/>
                </a:solidFill>
              </a:rPr>
              <a:t>We need more data to </a:t>
            </a:r>
            <a:r>
              <a:rPr lang="en-IN" b="1" dirty="0" err="1">
                <a:solidFill>
                  <a:srgbClr val="C00000"/>
                </a:solidFill>
              </a:rPr>
              <a:t>analyze</a:t>
            </a:r>
            <a:endParaRPr lang="en-IN" b="1" dirty="0">
              <a:solidFill>
                <a:srgbClr val="C00000"/>
              </a:solidFill>
            </a:endParaRPr>
          </a:p>
        </p:txBody>
      </p:sp>
      <p:sp>
        <p:nvSpPr>
          <p:cNvPr id="13" name="TextBox 12">
            <a:extLst>
              <a:ext uri="{FF2B5EF4-FFF2-40B4-BE49-F238E27FC236}">
                <a16:creationId xmlns:a16="http://schemas.microsoft.com/office/drawing/2014/main" id="{AA974CAC-EFFC-2E49-B257-B3C29FE8C909}"/>
              </a:ext>
            </a:extLst>
          </p:cNvPr>
          <p:cNvSpPr txBox="1"/>
          <p:nvPr/>
        </p:nvSpPr>
        <p:spPr>
          <a:xfrm>
            <a:off x="9564129" y="2055813"/>
            <a:ext cx="2098589" cy="2308324"/>
          </a:xfrm>
          <a:prstGeom prst="rect">
            <a:avLst/>
          </a:prstGeom>
          <a:noFill/>
        </p:spPr>
        <p:txBody>
          <a:bodyPr wrap="square" rtlCol="0">
            <a:spAutoFit/>
          </a:bodyPr>
          <a:lstStyle/>
          <a:p>
            <a:pPr fontAlgn="base"/>
            <a:r>
              <a:rPr lang="en-IN" dirty="0"/>
              <a:t>From our table:</a:t>
            </a:r>
          </a:p>
          <a:p>
            <a:pPr fontAlgn="base"/>
            <a:r>
              <a:rPr lang="el-GR" dirty="0"/>
              <a:t>Σ</a:t>
            </a:r>
            <a:r>
              <a:rPr lang="en-IN" dirty="0"/>
              <a:t>x = 247</a:t>
            </a:r>
          </a:p>
          <a:p>
            <a:pPr fontAlgn="base"/>
            <a:r>
              <a:rPr lang="el-GR" dirty="0"/>
              <a:t>Σ</a:t>
            </a:r>
            <a:r>
              <a:rPr lang="en-IN" dirty="0"/>
              <a:t>y = 486</a:t>
            </a:r>
          </a:p>
          <a:p>
            <a:pPr fontAlgn="base"/>
            <a:r>
              <a:rPr lang="el-GR" dirty="0"/>
              <a:t>Σ</a:t>
            </a:r>
            <a:r>
              <a:rPr lang="en-IN" dirty="0" err="1"/>
              <a:t>xy</a:t>
            </a:r>
            <a:r>
              <a:rPr lang="en-IN" dirty="0"/>
              <a:t> = 20,485</a:t>
            </a:r>
          </a:p>
          <a:p>
            <a:pPr fontAlgn="base"/>
            <a:r>
              <a:rPr lang="el-GR" dirty="0"/>
              <a:t>Σ</a:t>
            </a:r>
            <a:r>
              <a:rPr lang="en-IN" dirty="0"/>
              <a:t>x</a:t>
            </a:r>
            <a:r>
              <a:rPr lang="en-IN" baseline="30000" dirty="0"/>
              <a:t>2</a:t>
            </a:r>
            <a:r>
              <a:rPr lang="en-IN" dirty="0"/>
              <a:t> = 11,409</a:t>
            </a:r>
          </a:p>
          <a:p>
            <a:pPr fontAlgn="base"/>
            <a:r>
              <a:rPr lang="el-GR" dirty="0"/>
              <a:t>Σ</a:t>
            </a:r>
            <a:r>
              <a:rPr lang="en-IN" dirty="0"/>
              <a:t>y</a:t>
            </a:r>
            <a:r>
              <a:rPr lang="en-IN" baseline="30000" dirty="0"/>
              <a:t>2</a:t>
            </a:r>
            <a:r>
              <a:rPr lang="en-IN" dirty="0"/>
              <a:t> = 40,022</a:t>
            </a:r>
          </a:p>
          <a:p>
            <a:pPr fontAlgn="base"/>
            <a:r>
              <a:rPr lang="en-IN" dirty="0"/>
              <a:t>n is the sample size=6</a:t>
            </a:r>
            <a:endParaRPr lang="en-US" dirty="0"/>
          </a:p>
        </p:txBody>
      </p:sp>
      <p:sp>
        <p:nvSpPr>
          <p:cNvPr id="15" name="TextBox 14">
            <a:extLst>
              <a:ext uri="{FF2B5EF4-FFF2-40B4-BE49-F238E27FC236}">
                <a16:creationId xmlns:a16="http://schemas.microsoft.com/office/drawing/2014/main" id="{06FFE143-2518-BA40-A174-B9593179ECD0}"/>
              </a:ext>
            </a:extLst>
          </p:cNvPr>
          <p:cNvSpPr txBox="1"/>
          <p:nvPr/>
        </p:nvSpPr>
        <p:spPr>
          <a:xfrm>
            <a:off x="469556" y="248464"/>
            <a:ext cx="2826992" cy="523220"/>
          </a:xfrm>
          <a:prstGeom prst="rect">
            <a:avLst/>
          </a:prstGeom>
          <a:noFill/>
        </p:spPr>
        <p:txBody>
          <a:bodyPr wrap="none" rtlCol="0">
            <a:spAutoFit/>
          </a:bodyPr>
          <a:lstStyle/>
          <a:p>
            <a:r>
              <a:rPr lang="en-US" sz="2800" dirty="0"/>
              <a:t>Example problem:</a:t>
            </a:r>
          </a:p>
        </p:txBody>
      </p:sp>
      <p:sp>
        <p:nvSpPr>
          <p:cNvPr id="17" name="TextBox 16">
            <a:extLst>
              <a:ext uri="{FF2B5EF4-FFF2-40B4-BE49-F238E27FC236}">
                <a16:creationId xmlns:a16="http://schemas.microsoft.com/office/drawing/2014/main" id="{664ADAF0-12F4-5147-8A3F-A96B05278353}"/>
              </a:ext>
            </a:extLst>
          </p:cNvPr>
          <p:cNvSpPr txBox="1"/>
          <p:nvPr/>
        </p:nvSpPr>
        <p:spPr>
          <a:xfrm>
            <a:off x="685800" y="739705"/>
            <a:ext cx="6843713" cy="923330"/>
          </a:xfrm>
          <a:prstGeom prst="rect">
            <a:avLst/>
          </a:prstGeom>
          <a:solidFill>
            <a:srgbClr val="92D050"/>
          </a:solidFill>
          <a:ln w="38100">
            <a:solidFill>
              <a:schemeClr val="accent1"/>
            </a:solidFill>
          </a:ln>
          <a:effectLst/>
        </p:spPr>
        <p:txBody>
          <a:bodyPr wrap="square" rtlCol="0">
            <a:spAutoFit/>
          </a:bodyPr>
          <a:lstStyle/>
          <a:p>
            <a:r>
              <a:rPr lang="en-US" b="1" dirty="0"/>
              <a:t>Business problem: The healthcare industry want to develop a </a:t>
            </a:r>
          </a:p>
          <a:p>
            <a:r>
              <a:rPr lang="en-US" b="1" dirty="0"/>
              <a:t>medication to control glucose levels. For this it want to study does age</a:t>
            </a:r>
          </a:p>
          <a:p>
            <a:r>
              <a:rPr lang="en-US" b="1" dirty="0"/>
              <a:t>have impact on raise in glucose levels</a:t>
            </a:r>
          </a:p>
        </p:txBody>
      </p:sp>
      <p:pic>
        <p:nvPicPr>
          <p:cNvPr id="18" name="Picture 2">
            <a:extLst>
              <a:ext uri="{FF2B5EF4-FFF2-40B4-BE49-F238E27FC236}">
                <a16:creationId xmlns:a16="http://schemas.microsoft.com/office/drawing/2014/main" id="{02696B5E-D09F-0C4E-9E3E-87E69438A4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8" t="19187" r="5348" b="21437"/>
          <a:stretch/>
        </p:blipFill>
        <p:spPr bwMode="auto">
          <a:xfrm>
            <a:off x="7858124" y="375136"/>
            <a:ext cx="4029075" cy="10810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96C69B7-1CA4-4B9E-A09C-EE3EE5A8EF29}"/>
              </a:ext>
            </a:extLst>
          </p:cNvPr>
          <p:cNvSpPr/>
          <p:nvPr/>
        </p:nvSpPr>
        <p:spPr>
          <a:xfrm>
            <a:off x="152400" y="167092"/>
            <a:ext cx="11887200" cy="658495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4085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7EF5800-3FC6-E048-1FFA-2A122F307C04}"/>
              </a:ext>
            </a:extLst>
          </p:cNvPr>
          <p:cNvPicPr>
            <a:picLocks noGrp="1" noChangeAspect="1"/>
          </p:cNvPicPr>
          <p:nvPr>
            <p:ph idx="1"/>
          </p:nvPr>
        </p:nvPicPr>
        <p:blipFill>
          <a:blip r:embed="rId2"/>
          <a:stretch>
            <a:fillRect/>
          </a:stretch>
        </p:blipFill>
        <p:spPr>
          <a:xfrm>
            <a:off x="2199862" y="136526"/>
            <a:ext cx="6692348" cy="6584950"/>
          </a:xfrm>
        </p:spPr>
      </p:pic>
      <p:sp>
        <p:nvSpPr>
          <p:cNvPr id="4" name="Slide Number Placeholder 3">
            <a:extLst>
              <a:ext uri="{FF2B5EF4-FFF2-40B4-BE49-F238E27FC236}">
                <a16:creationId xmlns:a16="http://schemas.microsoft.com/office/drawing/2014/main" id="{24CC1869-D968-5C64-0147-29203FA6D430}"/>
              </a:ext>
            </a:extLst>
          </p:cNvPr>
          <p:cNvSpPr>
            <a:spLocks noGrp="1"/>
          </p:cNvSpPr>
          <p:nvPr>
            <p:ph type="sldNum" sz="quarter" idx="12"/>
          </p:nvPr>
        </p:nvSpPr>
        <p:spPr/>
        <p:txBody>
          <a:bodyPr/>
          <a:lstStyle/>
          <a:p>
            <a:fld id="{BE9E9CF8-411C-534F-ACCE-E5CD2A84B69C}" type="slidenum">
              <a:rPr lang="en-US" smtClean="0"/>
              <a:t>23</a:t>
            </a:fld>
            <a:endParaRPr lang="en-US"/>
          </a:p>
        </p:txBody>
      </p:sp>
    </p:spTree>
    <p:extLst>
      <p:ext uri="{BB962C8B-B14F-4D97-AF65-F5344CB8AC3E}">
        <p14:creationId xmlns:p14="http://schemas.microsoft.com/office/powerpoint/2010/main" val="250561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CB7E-E22A-4E68-8036-F248DAD0B7C4}"/>
              </a:ext>
            </a:extLst>
          </p:cNvPr>
          <p:cNvSpPr>
            <a:spLocks noGrp="1"/>
          </p:cNvSpPr>
          <p:nvPr>
            <p:ph type="title"/>
          </p:nvPr>
        </p:nvSpPr>
        <p:spPr>
          <a:xfrm>
            <a:off x="245165" y="18255"/>
            <a:ext cx="10515600" cy="1325563"/>
          </a:xfrm>
        </p:spPr>
        <p:txBody>
          <a:bodyPr/>
          <a:lstStyle/>
          <a:p>
            <a:r>
              <a:rPr lang="en-GB" b="1" dirty="0"/>
              <a:t>Covariance vs Correlation</a:t>
            </a:r>
            <a:endParaRPr lang="en-US" b="1" dirty="0"/>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128EC85-8E69-4AAF-A388-EBCA4EDC2731}"/>
              </a:ext>
            </a:extLst>
          </p:cNvPr>
          <p:cNvSpPr>
            <a:spLocks noGrp="1"/>
          </p:cNvSpPr>
          <p:nvPr>
            <p:ph type="sldNum" sz="quarter" idx="12"/>
          </p:nvPr>
        </p:nvSpPr>
        <p:spPr/>
        <p:txBody>
          <a:bodyPr/>
          <a:lstStyle/>
          <a:p>
            <a:fld id="{B6A0EE27-9383-412E-8B53-6A8E5AB6D644}" type="slidenum">
              <a:rPr lang="en-US" smtClean="0"/>
              <a:t>24</a:t>
            </a:fld>
            <a:endParaRPr lang="en-US"/>
          </a:p>
        </p:txBody>
      </p:sp>
      <p:pic>
        <p:nvPicPr>
          <p:cNvPr id="9" name="Picture 8">
            <a:extLst>
              <a:ext uri="{FF2B5EF4-FFF2-40B4-BE49-F238E27FC236}">
                <a16:creationId xmlns:a16="http://schemas.microsoft.com/office/drawing/2014/main" id="{30B3755C-2E06-4E7D-92A4-6849A717C094}"/>
              </a:ext>
            </a:extLst>
          </p:cNvPr>
          <p:cNvPicPr>
            <a:picLocks noChangeAspect="1"/>
          </p:cNvPicPr>
          <p:nvPr/>
        </p:nvPicPr>
        <p:blipFill>
          <a:blip r:embed="rId2"/>
          <a:stretch>
            <a:fillRect/>
          </a:stretch>
        </p:blipFill>
        <p:spPr>
          <a:xfrm>
            <a:off x="1523999" y="1696278"/>
            <a:ext cx="9382539" cy="4164289"/>
          </a:xfrm>
          <a:prstGeom prst="rect">
            <a:avLst/>
          </a:prstGeom>
        </p:spPr>
      </p:pic>
    </p:spTree>
    <p:extLst>
      <p:ext uri="{BB962C8B-B14F-4D97-AF65-F5344CB8AC3E}">
        <p14:creationId xmlns:p14="http://schemas.microsoft.com/office/powerpoint/2010/main" val="1723397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AA38-AF84-0F4A-A32F-73AD19ED7D58}"/>
              </a:ext>
            </a:extLst>
          </p:cNvPr>
          <p:cNvSpPr>
            <a:spLocks noGrp="1"/>
          </p:cNvSpPr>
          <p:nvPr>
            <p:ph type="title"/>
          </p:nvPr>
        </p:nvSpPr>
        <p:spPr>
          <a:xfrm>
            <a:off x="92855" y="136525"/>
            <a:ext cx="10515600" cy="1325563"/>
          </a:xfrm>
        </p:spPr>
        <p:txBody>
          <a:bodyPr/>
          <a:lstStyle/>
          <a:p>
            <a:r>
              <a:rPr lang="en-US" b="1" dirty="0"/>
              <a:t>Precision Matrix: More generally</a:t>
            </a:r>
          </a:p>
        </p:txBody>
      </p:sp>
      <p:sp>
        <p:nvSpPr>
          <p:cNvPr id="3" name="Content Placeholder 2">
            <a:extLst>
              <a:ext uri="{FF2B5EF4-FFF2-40B4-BE49-F238E27FC236}">
                <a16:creationId xmlns:a16="http://schemas.microsoft.com/office/drawing/2014/main" id="{1CAD4E57-96D4-1147-B664-99726E7F2687}"/>
              </a:ext>
            </a:extLst>
          </p:cNvPr>
          <p:cNvSpPr>
            <a:spLocks noGrp="1"/>
          </p:cNvSpPr>
          <p:nvPr>
            <p:ph idx="1"/>
          </p:nvPr>
        </p:nvSpPr>
        <p:spPr>
          <a:xfrm>
            <a:off x="838200" y="1525587"/>
            <a:ext cx="10515600" cy="4351338"/>
          </a:xfrm>
        </p:spPr>
        <p:txBody>
          <a:bodyPr/>
          <a:lstStyle/>
          <a:p>
            <a:r>
              <a:rPr lang="en-IN" dirty="0"/>
              <a:t>The precision matrix of a random vector is the inverse of its covariance matrix.</a:t>
            </a:r>
          </a:p>
          <a:p>
            <a:r>
              <a:rPr lang="en-IN" dirty="0"/>
              <a:t>If A is the covariance matrix the precision matrix is given by                                                                </a:t>
            </a:r>
          </a:p>
          <a:p>
            <a:pPr marL="0" indent="0">
              <a:buNone/>
            </a:pPr>
            <a:r>
              <a:rPr lang="en-IN" dirty="0"/>
              <a:t>                                                     P=A</a:t>
            </a:r>
            <a:r>
              <a:rPr lang="en-IN" baseline="30000" dirty="0"/>
              <a:t>-1  </a:t>
            </a:r>
          </a:p>
          <a:p>
            <a:pPr marL="0" indent="0">
              <a:buNone/>
            </a:pPr>
            <a:r>
              <a:rPr lang="en-US" altLang="en-US" dirty="0">
                <a:solidFill>
                  <a:srgbClr val="3A3A3A"/>
                </a:solidFill>
                <a:latin typeface="Verdana" panose="020B0604030504040204" pitchFamily="34" charset="0"/>
              </a:rPr>
              <a:t>Find the inverse of the 2×2 covariance matrix below A, if it exists</a:t>
            </a:r>
            <a:endParaRPr lang="en-US" dirty="0"/>
          </a:p>
        </p:txBody>
      </p:sp>
      <p:sp>
        <p:nvSpPr>
          <p:cNvPr id="4" name="Slide Number Placeholder 3">
            <a:extLst>
              <a:ext uri="{FF2B5EF4-FFF2-40B4-BE49-F238E27FC236}">
                <a16:creationId xmlns:a16="http://schemas.microsoft.com/office/drawing/2014/main" id="{86E64FE4-0D57-184F-AFDB-0FB421F22201}"/>
              </a:ext>
            </a:extLst>
          </p:cNvPr>
          <p:cNvSpPr>
            <a:spLocks noGrp="1"/>
          </p:cNvSpPr>
          <p:nvPr>
            <p:ph type="sldNum" sz="quarter" idx="12"/>
          </p:nvPr>
        </p:nvSpPr>
        <p:spPr/>
        <p:txBody>
          <a:bodyPr/>
          <a:lstStyle/>
          <a:p>
            <a:fld id="{B6A0EE27-9383-412E-8B53-6A8E5AB6D644}" type="slidenum">
              <a:rPr lang="en-US" smtClean="0"/>
              <a:t>25</a:t>
            </a:fld>
            <a:endParaRPr lang="en-US"/>
          </a:p>
        </p:txBody>
      </p:sp>
      <p:sp>
        <p:nvSpPr>
          <p:cNvPr id="5" name="Rectangle 1">
            <a:extLst>
              <a:ext uri="{FF2B5EF4-FFF2-40B4-BE49-F238E27FC236}">
                <a16:creationId xmlns:a16="http://schemas.microsoft.com/office/drawing/2014/main" id="{F71C99CD-7C41-FC42-A0E8-D681F8A820C6}"/>
              </a:ext>
            </a:extLst>
          </p:cNvPr>
          <p:cNvSpPr>
            <a:spLocks noChangeArrowheads="1"/>
          </p:cNvSpPr>
          <p:nvPr/>
        </p:nvSpPr>
        <p:spPr bwMode="auto">
          <a:xfrm>
            <a:off x="0" y="-740852"/>
            <a:ext cx="2704587"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A3A3A"/>
                </a:solidFill>
                <a:effectLst/>
                <a:latin typeface="Verdana" panose="020B0604030504040204" pitchFamily="34" charset="0"/>
              </a:rPr>
              <a: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3A3A3A"/>
                </a:solidFill>
                <a:effectLst/>
                <a:latin typeface="Verdana" panose="020B0604030504040204" pitchFamily="34" charset="0"/>
              </a:rPr>
              <a:t>  </a:t>
            </a:r>
            <a:r>
              <a:rPr kumimoji="0" lang="en-US" altLang="en-US" sz="6600" b="0" i="0" u="none" strike="noStrike" cap="none" normalizeH="0" baseline="0" dirty="0">
                <a:ln>
                  <a:noFill/>
                </a:ln>
                <a:solidFill>
                  <a:srgbClr val="3A3A3A"/>
                </a:solidFill>
                <a:effectLst/>
                <a:latin typeface="Verdana" panose="020B060403050404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Matrix A is a 2x2 matrix with entries 5 and 2 on the first row, and entries -7 and -3 on the second row. Therefore, A = [5,2;-7,-3].">
            <a:extLst>
              <a:ext uri="{FF2B5EF4-FFF2-40B4-BE49-F238E27FC236}">
                <a16:creationId xmlns:a16="http://schemas.microsoft.com/office/drawing/2014/main" id="{756B7E49-5326-C542-862E-F089F49BB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605" y="4278312"/>
            <a:ext cx="2070100" cy="105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60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8762-992C-2E49-B058-43CD68D5021A}"/>
              </a:ext>
            </a:extLst>
          </p:cNvPr>
          <p:cNvSpPr>
            <a:spLocks noGrp="1"/>
          </p:cNvSpPr>
          <p:nvPr>
            <p:ph type="title"/>
          </p:nvPr>
        </p:nvSpPr>
        <p:spPr/>
        <p:txBody>
          <a:bodyPr>
            <a:normAutofit/>
          </a:bodyPr>
          <a:lstStyle/>
          <a:p>
            <a:r>
              <a:rPr lang="en-US" altLang="en-US" sz="2400">
                <a:solidFill>
                  <a:srgbClr val="3A3A3A"/>
                </a:solidFill>
                <a:latin typeface="Verdana" panose="020B0604030504040204" pitchFamily="34" charset="0"/>
              </a:rPr>
              <a:t>Its inverse is calculated using the formula</a:t>
            </a:r>
            <a:br>
              <a:rPr lang="en-US" altLang="en-US" sz="2400"/>
            </a:br>
            <a:endParaRPr lang="en-US" sz="2400" dirty="0"/>
          </a:p>
        </p:txBody>
      </p:sp>
      <p:sp>
        <p:nvSpPr>
          <p:cNvPr id="3" name="Content Placeholder 2">
            <a:extLst>
              <a:ext uri="{FF2B5EF4-FFF2-40B4-BE49-F238E27FC236}">
                <a16:creationId xmlns:a16="http://schemas.microsoft.com/office/drawing/2014/main" id="{04C3B5BB-52A7-204B-8580-8E691F3D69D1}"/>
              </a:ext>
            </a:extLst>
          </p:cNvPr>
          <p:cNvSpPr>
            <a:spLocks noGrp="1"/>
          </p:cNvSpPr>
          <p:nvPr>
            <p:ph idx="1"/>
          </p:nvPr>
        </p:nvSpPr>
        <p:spPr>
          <a:xfrm>
            <a:off x="433466" y="1825625"/>
            <a:ext cx="10515600" cy="4351338"/>
          </a:xfrm>
        </p:spPr>
        <p:txBody>
          <a:bodyPr/>
          <a:lstStyle/>
          <a:p>
            <a:endParaRPr lang="en-US"/>
          </a:p>
          <a:p>
            <a:endParaRPr lang="en-US"/>
          </a:p>
          <a:p>
            <a:endParaRPr lang="en-US"/>
          </a:p>
          <a:p>
            <a:endParaRPr lang="en-US"/>
          </a:p>
          <a:p>
            <a:endParaRPr lang="en-US"/>
          </a:p>
          <a:p>
            <a:endParaRPr lang="en-US" dirty="0"/>
          </a:p>
        </p:txBody>
      </p:sp>
      <p:sp>
        <p:nvSpPr>
          <p:cNvPr id="4" name="Slide Number Placeholder 3">
            <a:extLst>
              <a:ext uri="{FF2B5EF4-FFF2-40B4-BE49-F238E27FC236}">
                <a16:creationId xmlns:a16="http://schemas.microsoft.com/office/drawing/2014/main" id="{00FCD872-57A6-1A40-A0A4-415256C35B02}"/>
              </a:ext>
            </a:extLst>
          </p:cNvPr>
          <p:cNvSpPr>
            <a:spLocks noGrp="1"/>
          </p:cNvSpPr>
          <p:nvPr>
            <p:ph type="sldNum" sz="quarter" idx="12"/>
          </p:nvPr>
        </p:nvSpPr>
        <p:spPr/>
        <p:txBody>
          <a:bodyPr/>
          <a:lstStyle/>
          <a:p>
            <a:fld id="{B6A0EE27-9383-412E-8B53-6A8E5AB6D644}" type="slidenum">
              <a:rPr lang="en-US" smtClean="0"/>
              <a:t>26</a:t>
            </a:fld>
            <a:endParaRPr lang="en-US"/>
          </a:p>
        </p:txBody>
      </p:sp>
      <p:pic>
        <p:nvPicPr>
          <p:cNvPr id="2050" name="Picture 2" descr="The formula to find the inverse of an invertible matrix A involves by first calculating the determinant of matrix A and rearranging matrix A from [a,b;c,d] to [d,-b;-c,a]. Now use the scalar value of 1 over determinant of matrix to multiply the rearranged elements of matrix A which is [d,-b;-c,a]. In compact form, the inverse of matrix A or A^-1 = (1/det A) [d,-b;-c,a].">
            <a:extLst>
              <a:ext uri="{FF2B5EF4-FFF2-40B4-BE49-F238E27FC236}">
                <a16:creationId xmlns:a16="http://schemas.microsoft.com/office/drawing/2014/main" id="{A6B6BE31-E0D6-1D45-9B05-26BBF3A6F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37" y="1723232"/>
            <a:ext cx="3403600" cy="1092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re's the step by step solution to find the determinant of a 2 by 2 square matrix A with elements 5 and 2 on its first row, and elements -7 and -3 on its second row. det A = det [5,2;-7,-3] = (5)(-3) - (2)(-7) = -15 + 14 = -1. Therefore the determinant of matrix A is negative 1.">
            <a:extLst>
              <a:ext uri="{FF2B5EF4-FFF2-40B4-BE49-F238E27FC236}">
                <a16:creationId xmlns:a16="http://schemas.microsoft.com/office/drawing/2014/main" id="{4C7B5239-938A-ED4F-BABA-926534A09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89" y="3429000"/>
            <a:ext cx="54483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1 = (1/-1) times [-3,-2; 7,5] = (-1) times  = [3,2;-7,-5]. So the inverse of matrix A has entries 3 and 2 on the first row and entries -7 and -5 on the second row.">
            <a:extLst>
              <a:ext uri="{FF2B5EF4-FFF2-40B4-BE49-F238E27FC236}">
                <a16:creationId xmlns:a16="http://schemas.microsoft.com/office/drawing/2014/main" id="{ECD254A8-0B8A-959F-5796-CE2C873F1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0717" y="1780278"/>
            <a:ext cx="3178349" cy="4182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62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128EC85-8E69-4AAF-A388-EBCA4EDC2731}"/>
              </a:ext>
            </a:extLst>
          </p:cNvPr>
          <p:cNvSpPr>
            <a:spLocks noGrp="1"/>
          </p:cNvSpPr>
          <p:nvPr>
            <p:ph type="sldNum" sz="quarter" idx="12"/>
          </p:nvPr>
        </p:nvSpPr>
        <p:spPr/>
        <p:txBody>
          <a:bodyPr/>
          <a:lstStyle/>
          <a:p>
            <a:fld id="{B6A0EE27-9383-412E-8B53-6A8E5AB6D644}" type="slidenum">
              <a:rPr lang="en-US" smtClean="0"/>
              <a:t>27</a:t>
            </a:fld>
            <a:endParaRPr lang="en-US"/>
          </a:p>
        </p:txBody>
      </p:sp>
      <p:sp>
        <p:nvSpPr>
          <p:cNvPr id="7" name="Title 1">
            <a:extLst>
              <a:ext uri="{FF2B5EF4-FFF2-40B4-BE49-F238E27FC236}">
                <a16:creationId xmlns:a16="http://schemas.microsoft.com/office/drawing/2014/main" id="{60504B46-9817-4053-BB67-CDAD73451900}"/>
              </a:ext>
            </a:extLst>
          </p:cNvPr>
          <p:cNvSpPr txBox="1">
            <a:spLocks/>
          </p:cNvSpPr>
          <p:nvPr/>
        </p:nvSpPr>
        <p:spPr>
          <a:xfrm>
            <a:off x="185737" y="46791"/>
            <a:ext cx="8424863" cy="115370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900" b="1" dirty="0"/>
              <a:t>Precision matrix </a:t>
            </a:r>
            <a:r>
              <a:rPr lang="en-US" altLang="en-US" sz="3600" b="1" dirty="0">
                <a:solidFill>
                  <a:schemeClr val="bg1"/>
                </a:solidFill>
                <a:latin typeface="Times New Roman" panose="02020603050405020304" pitchFamily="18" charset="0"/>
                <a:cs typeface="Times New Roman" panose="02020603050405020304" pitchFamily="18" charset="0"/>
              </a:rPr>
              <a:t>Evaluation Metrics </a:t>
            </a:r>
            <a:endParaRPr lang="en-IN" altLang="en-US" sz="3600" b="1" dirty="0">
              <a:solidFill>
                <a:schemeClr val="bg1"/>
              </a:solidFill>
            </a:endParaRPr>
          </a:p>
        </p:txBody>
      </p:sp>
      <p:sp>
        <p:nvSpPr>
          <p:cNvPr id="11" name="TextBox 10">
            <a:extLst>
              <a:ext uri="{FF2B5EF4-FFF2-40B4-BE49-F238E27FC236}">
                <a16:creationId xmlns:a16="http://schemas.microsoft.com/office/drawing/2014/main" id="{3C7138E4-AFB2-4E2F-8413-ED92BE6E8EE2}"/>
              </a:ext>
            </a:extLst>
          </p:cNvPr>
          <p:cNvSpPr txBox="1"/>
          <p:nvPr/>
        </p:nvSpPr>
        <p:spPr>
          <a:xfrm>
            <a:off x="728869" y="1070167"/>
            <a:ext cx="10747514" cy="1569660"/>
          </a:xfrm>
          <a:prstGeom prst="rect">
            <a:avLst/>
          </a:prstGeom>
          <a:noFill/>
        </p:spPr>
        <p:txBody>
          <a:bodyPr wrap="square">
            <a:spAutoFit/>
          </a:bodyPr>
          <a:lstStyle/>
          <a:p>
            <a:pPr algn="just"/>
            <a:r>
              <a:rPr lang="en-GB" sz="2400" dirty="0"/>
              <a:t>In statistics, precision is the reciprocal of the variance, and the precision matrix is the matrix inverse of the covariance matrix.</a:t>
            </a:r>
          </a:p>
          <a:p>
            <a:pPr algn="just"/>
            <a:r>
              <a:rPr lang="en-GB" sz="2400" dirty="0"/>
              <a:t>It is related to partial correlations that measures the degree of association between two variables, while controlling the effect of other variables</a:t>
            </a:r>
            <a:endParaRPr lang="en-US" sz="2400" dirty="0"/>
          </a:p>
        </p:txBody>
      </p:sp>
      <p:pic>
        <p:nvPicPr>
          <p:cNvPr id="13" name="Picture 12">
            <a:extLst>
              <a:ext uri="{FF2B5EF4-FFF2-40B4-BE49-F238E27FC236}">
                <a16:creationId xmlns:a16="http://schemas.microsoft.com/office/drawing/2014/main" id="{A3A575D9-4D7E-4116-90A4-C6C7DD41921B}"/>
              </a:ext>
            </a:extLst>
          </p:cNvPr>
          <p:cNvPicPr>
            <a:picLocks noChangeAspect="1"/>
          </p:cNvPicPr>
          <p:nvPr/>
        </p:nvPicPr>
        <p:blipFill>
          <a:blip r:embed="rId2"/>
          <a:stretch>
            <a:fillRect/>
          </a:stretch>
        </p:blipFill>
        <p:spPr>
          <a:xfrm>
            <a:off x="2263843" y="2840154"/>
            <a:ext cx="4839322" cy="3228975"/>
          </a:xfrm>
          <a:prstGeom prst="rect">
            <a:avLst/>
          </a:prstGeom>
        </p:spPr>
      </p:pic>
      <p:pic>
        <p:nvPicPr>
          <p:cNvPr id="15" name="Picture 14">
            <a:extLst>
              <a:ext uri="{FF2B5EF4-FFF2-40B4-BE49-F238E27FC236}">
                <a16:creationId xmlns:a16="http://schemas.microsoft.com/office/drawing/2014/main" id="{527996A7-2B7A-406A-824E-4E83CB681AED}"/>
              </a:ext>
            </a:extLst>
          </p:cNvPr>
          <p:cNvPicPr>
            <a:picLocks noChangeAspect="1"/>
          </p:cNvPicPr>
          <p:nvPr/>
        </p:nvPicPr>
        <p:blipFill>
          <a:blip r:embed="rId3"/>
          <a:stretch>
            <a:fillRect/>
          </a:stretch>
        </p:blipFill>
        <p:spPr>
          <a:xfrm>
            <a:off x="7883593" y="3316361"/>
            <a:ext cx="3470207" cy="2544210"/>
          </a:xfrm>
          <a:prstGeom prst="rect">
            <a:avLst/>
          </a:prstGeom>
        </p:spPr>
      </p:pic>
    </p:spTree>
    <p:extLst>
      <p:ext uri="{BB962C8B-B14F-4D97-AF65-F5344CB8AC3E}">
        <p14:creationId xmlns:p14="http://schemas.microsoft.com/office/powerpoint/2010/main" val="2226023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C367B-B35B-4FEB-8FD2-6647C02E7DD9}"/>
              </a:ext>
            </a:extLst>
          </p:cNvPr>
          <p:cNvSpPr>
            <a:spLocks noGrp="1"/>
          </p:cNvSpPr>
          <p:nvPr>
            <p:ph type="title"/>
          </p:nvPr>
        </p:nvSpPr>
        <p:spPr>
          <a:xfrm>
            <a:off x="417443" y="18495"/>
            <a:ext cx="10515600" cy="1325563"/>
          </a:xfrm>
        </p:spPr>
        <p:txBody>
          <a:bodyPr/>
          <a:lstStyle/>
          <a:p>
            <a:r>
              <a:rPr lang="en-US" b="1" dirty="0" err="1"/>
              <a:t>Mahalanobis</a:t>
            </a:r>
            <a:r>
              <a:rPr lang="en-US" b="1" dirty="0"/>
              <a:t> distance</a:t>
            </a:r>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C9441AC-0409-42E7-BB00-DED414B97C1F}"/>
              </a:ext>
            </a:extLst>
          </p:cNvPr>
          <p:cNvSpPr>
            <a:spLocks noGrp="1"/>
          </p:cNvSpPr>
          <p:nvPr>
            <p:ph type="sldNum" sz="quarter" idx="12"/>
          </p:nvPr>
        </p:nvSpPr>
        <p:spPr/>
        <p:txBody>
          <a:bodyPr/>
          <a:lstStyle/>
          <a:p>
            <a:fld id="{B6A0EE27-9383-412E-8B53-6A8E5AB6D644}" type="slidenum">
              <a:rPr lang="en-US" smtClean="0"/>
              <a:t>28</a:t>
            </a:fld>
            <a:endParaRPr lang="en-US"/>
          </a:p>
        </p:txBody>
      </p:sp>
      <p:sp>
        <p:nvSpPr>
          <p:cNvPr id="8" name="TextBox 7">
            <a:extLst>
              <a:ext uri="{FF2B5EF4-FFF2-40B4-BE49-F238E27FC236}">
                <a16:creationId xmlns:a16="http://schemas.microsoft.com/office/drawing/2014/main" id="{081B7785-2437-C27D-147B-A7FBCB762E79}"/>
              </a:ext>
            </a:extLst>
          </p:cNvPr>
          <p:cNvSpPr txBox="1"/>
          <p:nvPr/>
        </p:nvSpPr>
        <p:spPr>
          <a:xfrm>
            <a:off x="662609" y="997429"/>
            <a:ext cx="10691191" cy="1323439"/>
          </a:xfrm>
          <a:prstGeom prst="rect">
            <a:avLst/>
          </a:prstGeom>
          <a:noFill/>
        </p:spPr>
        <p:txBody>
          <a:bodyPr wrap="square">
            <a:spAutoFit/>
          </a:bodyPr>
          <a:lstStyle/>
          <a:p>
            <a:pPr algn="just"/>
            <a:r>
              <a:rPr lang="en-GB" sz="2000" b="0" dirty="0" err="1">
                <a:solidFill>
                  <a:srgbClr val="292929"/>
                </a:solidFill>
                <a:effectLst/>
              </a:rPr>
              <a:t>Mahalanobis</a:t>
            </a:r>
            <a:r>
              <a:rPr lang="en-GB" sz="2000" b="0" dirty="0">
                <a:solidFill>
                  <a:srgbClr val="292929"/>
                </a:solidFill>
                <a:effectLst/>
              </a:rPr>
              <a:t> distance is an effective multivariate distance metric that measures the distance between a point and a distribution. It is an extremely useful metric having, excellent applications in multivariate anomaly detection, classification on highly imbalanced datasets and one-class classification.</a:t>
            </a:r>
            <a:endParaRPr lang="en-IN" sz="2000" dirty="0"/>
          </a:p>
        </p:txBody>
      </p:sp>
      <p:pic>
        <p:nvPicPr>
          <p:cNvPr id="12" name="Picture 11">
            <a:extLst>
              <a:ext uri="{FF2B5EF4-FFF2-40B4-BE49-F238E27FC236}">
                <a16:creationId xmlns:a16="http://schemas.microsoft.com/office/drawing/2014/main" id="{C66C3787-2C44-B2DE-D38D-4FC0580E0EF8}"/>
              </a:ext>
            </a:extLst>
          </p:cNvPr>
          <p:cNvPicPr>
            <a:picLocks noChangeAspect="1"/>
          </p:cNvPicPr>
          <p:nvPr/>
        </p:nvPicPr>
        <p:blipFill>
          <a:blip r:embed="rId2"/>
          <a:stretch>
            <a:fillRect/>
          </a:stretch>
        </p:blipFill>
        <p:spPr>
          <a:xfrm>
            <a:off x="1296675" y="2417222"/>
            <a:ext cx="9636368" cy="3296157"/>
          </a:xfrm>
          <a:prstGeom prst="rect">
            <a:avLst/>
          </a:prstGeom>
        </p:spPr>
      </p:pic>
    </p:spTree>
    <p:extLst>
      <p:ext uri="{BB962C8B-B14F-4D97-AF65-F5344CB8AC3E}">
        <p14:creationId xmlns:p14="http://schemas.microsoft.com/office/powerpoint/2010/main" val="88263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F16C1-BCCB-D23C-0185-1EE11BC0C2A6}"/>
              </a:ext>
            </a:extLst>
          </p:cNvPr>
          <p:cNvSpPr>
            <a:spLocks noGrp="1"/>
          </p:cNvSpPr>
          <p:nvPr>
            <p:ph type="title"/>
          </p:nvPr>
        </p:nvSpPr>
        <p:spPr>
          <a:xfrm>
            <a:off x="238539" y="365125"/>
            <a:ext cx="11953461" cy="880580"/>
          </a:xfrm>
        </p:spPr>
        <p:txBody>
          <a:bodyPr>
            <a:normAutofit fontScale="90000"/>
          </a:bodyPr>
          <a:lstStyle/>
          <a:p>
            <a:r>
              <a:rPr lang="en-GB" b="1" i="0" dirty="0">
                <a:solidFill>
                  <a:srgbClr val="051E50"/>
                </a:solidFill>
                <a:effectLst/>
              </a:rPr>
              <a:t>What’s wrong with using Euclidean Distance for Multivariate data?</a:t>
            </a:r>
            <a:br>
              <a:rPr lang="en-GB" b="1" i="0" dirty="0">
                <a:solidFill>
                  <a:srgbClr val="051E50"/>
                </a:solidFill>
                <a:effectLst/>
              </a:rPr>
            </a:br>
            <a:endParaRPr lang="en-IN" b="1" dirty="0"/>
          </a:p>
        </p:txBody>
      </p:sp>
      <p:pic>
        <p:nvPicPr>
          <p:cNvPr id="6" name="Content Placeholder 5">
            <a:extLst>
              <a:ext uri="{FF2B5EF4-FFF2-40B4-BE49-F238E27FC236}">
                <a16:creationId xmlns:a16="http://schemas.microsoft.com/office/drawing/2014/main" id="{5E11A74C-0056-79D0-ECDC-508EF9566E54}"/>
              </a:ext>
            </a:extLst>
          </p:cNvPr>
          <p:cNvPicPr>
            <a:picLocks noGrp="1" noChangeAspect="1"/>
          </p:cNvPicPr>
          <p:nvPr>
            <p:ph idx="1"/>
          </p:nvPr>
        </p:nvPicPr>
        <p:blipFill>
          <a:blip r:embed="rId2"/>
          <a:stretch>
            <a:fillRect/>
          </a:stretch>
        </p:blipFill>
        <p:spPr>
          <a:xfrm>
            <a:off x="942536" y="1245705"/>
            <a:ext cx="10213144" cy="4930012"/>
          </a:xfrm>
        </p:spPr>
      </p:pic>
      <p:sp>
        <p:nvSpPr>
          <p:cNvPr id="4" name="Slide Number Placeholder 3">
            <a:extLst>
              <a:ext uri="{FF2B5EF4-FFF2-40B4-BE49-F238E27FC236}">
                <a16:creationId xmlns:a16="http://schemas.microsoft.com/office/drawing/2014/main" id="{2F75A0A6-A566-1965-23D8-F8253A7E4D87}"/>
              </a:ext>
            </a:extLst>
          </p:cNvPr>
          <p:cNvSpPr>
            <a:spLocks noGrp="1"/>
          </p:cNvSpPr>
          <p:nvPr>
            <p:ph type="sldNum" sz="quarter" idx="12"/>
          </p:nvPr>
        </p:nvSpPr>
        <p:spPr/>
        <p:txBody>
          <a:bodyPr/>
          <a:lstStyle/>
          <a:p>
            <a:fld id="{B6A0EE27-9383-412E-8B53-6A8E5AB6D644}" type="slidenum">
              <a:rPr lang="en-US" smtClean="0"/>
              <a:t>29</a:t>
            </a:fld>
            <a:endParaRPr lang="en-US"/>
          </a:p>
        </p:txBody>
      </p:sp>
    </p:spTree>
    <p:extLst>
      <p:ext uri="{BB962C8B-B14F-4D97-AF65-F5344CB8AC3E}">
        <p14:creationId xmlns:p14="http://schemas.microsoft.com/office/powerpoint/2010/main" val="427959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323F-8E75-4C6C-88D6-94E27C733B2D}"/>
              </a:ext>
            </a:extLst>
          </p:cNvPr>
          <p:cNvSpPr>
            <a:spLocks noGrp="1"/>
          </p:cNvSpPr>
          <p:nvPr>
            <p:ph type="title"/>
          </p:nvPr>
        </p:nvSpPr>
        <p:spPr>
          <a:xfrm>
            <a:off x="345831" y="95868"/>
            <a:ext cx="10515600" cy="1325563"/>
          </a:xfrm>
        </p:spPr>
        <p:txBody>
          <a:bodyPr/>
          <a:lstStyle/>
          <a:p>
            <a:r>
              <a:rPr lang="en-US" b="1" dirty="0"/>
              <a:t>Univariate, Bivariate &amp; Multivariate Analysis</a:t>
            </a:r>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6467" y="1152173"/>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00EB441-62F6-42FA-B82E-4D6A4B1D08A6}"/>
              </a:ext>
            </a:extLst>
          </p:cNvPr>
          <p:cNvPicPr>
            <a:picLocks noChangeAspect="1"/>
          </p:cNvPicPr>
          <p:nvPr/>
        </p:nvPicPr>
        <p:blipFill>
          <a:blip r:embed="rId2"/>
          <a:stretch>
            <a:fillRect/>
          </a:stretch>
        </p:blipFill>
        <p:spPr>
          <a:xfrm>
            <a:off x="465100" y="1214567"/>
            <a:ext cx="5238750" cy="2533650"/>
          </a:xfrm>
          <a:prstGeom prst="rect">
            <a:avLst/>
          </a:prstGeom>
        </p:spPr>
      </p:pic>
      <p:pic>
        <p:nvPicPr>
          <p:cNvPr id="13" name="Picture 12">
            <a:extLst>
              <a:ext uri="{FF2B5EF4-FFF2-40B4-BE49-F238E27FC236}">
                <a16:creationId xmlns:a16="http://schemas.microsoft.com/office/drawing/2014/main" id="{0186EB23-E304-4F55-9089-1452E2DED8DC}"/>
              </a:ext>
            </a:extLst>
          </p:cNvPr>
          <p:cNvPicPr>
            <a:picLocks noChangeAspect="1"/>
          </p:cNvPicPr>
          <p:nvPr/>
        </p:nvPicPr>
        <p:blipFill>
          <a:blip r:embed="rId3"/>
          <a:stretch>
            <a:fillRect/>
          </a:stretch>
        </p:blipFill>
        <p:spPr>
          <a:xfrm>
            <a:off x="465100" y="3842238"/>
            <a:ext cx="5238750" cy="2717588"/>
          </a:xfrm>
          <a:prstGeom prst="rect">
            <a:avLst/>
          </a:prstGeom>
        </p:spPr>
      </p:pic>
      <p:pic>
        <p:nvPicPr>
          <p:cNvPr id="15" name="Picture 14">
            <a:extLst>
              <a:ext uri="{FF2B5EF4-FFF2-40B4-BE49-F238E27FC236}">
                <a16:creationId xmlns:a16="http://schemas.microsoft.com/office/drawing/2014/main" id="{D9574FDE-49CF-4646-BC06-5164A3C47DC2}"/>
              </a:ext>
            </a:extLst>
          </p:cNvPr>
          <p:cNvPicPr>
            <a:picLocks noChangeAspect="1"/>
          </p:cNvPicPr>
          <p:nvPr/>
        </p:nvPicPr>
        <p:blipFill>
          <a:blip r:embed="rId4"/>
          <a:stretch>
            <a:fillRect/>
          </a:stretch>
        </p:blipFill>
        <p:spPr>
          <a:xfrm>
            <a:off x="6488152" y="1337715"/>
            <a:ext cx="4904154" cy="2857497"/>
          </a:xfrm>
          <a:prstGeom prst="rect">
            <a:avLst/>
          </a:prstGeom>
        </p:spPr>
      </p:pic>
      <p:sp>
        <p:nvSpPr>
          <p:cNvPr id="16" name="TextBox 15">
            <a:extLst>
              <a:ext uri="{FF2B5EF4-FFF2-40B4-BE49-F238E27FC236}">
                <a16:creationId xmlns:a16="http://schemas.microsoft.com/office/drawing/2014/main" id="{55D1C728-5C25-4EB1-B8BE-C175DBD2EF75}"/>
              </a:ext>
            </a:extLst>
          </p:cNvPr>
          <p:cNvSpPr txBox="1"/>
          <p:nvPr/>
        </p:nvSpPr>
        <p:spPr>
          <a:xfrm>
            <a:off x="6488152" y="4691270"/>
            <a:ext cx="4770152" cy="646331"/>
          </a:xfrm>
          <a:prstGeom prst="rect">
            <a:avLst/>
          </a:prstGeom>
          <a:noFill/>
        </p:spPr>
        <p:txBody>
          <a:bodyPr wrap="none" rtlCol="0">
            <a:spAutoFit/>
          </a:bodyPr>
          <a:lstStyle/>
          <a:p>
            <a:r>
              <a:rPr lang="en-GB" dirty="0"/>
              <a:t>Used Seaborn</a:t>
            </a:r>
          </a:p>
          <a:p>
            <a:r>
              <a:rPr lang="en-GB" dirty="0"/>
              <a:t>Correlation plays major role =  +</a:t>
            </a:r>
            <a:r>
              <a:rPr lang="en-GB" dirty="0" err="1"/>
              <a:t>ve</a:t>
            </a:r>
            <a:r>
              <a:rPr lang="en-GB" dirty="0"/>
              <a:t>, -</a:t>
            </a:r>
            <a:r>
              <a:rPr lang="en-GB" dirty="0" err="1"/>
              <a:t>ve</a:t>
            </a:r>
            <a:r>
              <a:rPr lang="en-GB" dirty="0"/>
              <a:t>, 0  values </a:t>
            </a:r>
            <a:endParaRPr lang="en-US" dirty="0"/>
          </a:p>
        </p:txBody>
      </p:sp>
      <p:sp>
        <p:nvSpPr>
          <p:cNvPr id="3" name="Slide Number Placeholder 2">
            <a:extLst>
              <a:ext uri="{FF2B5EF4-FFF2-40B4-BE49-F238E27FC236}">
                <a16:creationId xmlns:a16="http://schemas.microsoft.com/office/drawing/2014/main" id="{0B08E13E-5C03-41B7-914B-53C6CA79426C}"/>
              </a:ext>
            </a:extLst>
          </p:cNvPr>
          <p:cNvSpPr>
            <a:spLocks noGrp="1"/>
          </p:cNvSpPr>
          <p:nvPr>
            <p:ph type="sldNum" sz="quarter" idx="12"/>
          </p:nvPr>
        </p:nvSpPr>
        <p:spPr/>
        <p:txBody>
          <a:bodyPr/>
          <a:lstStyle/>
          <a:p>
            <a:fld id="{B6A0EE27-9383-412E-8B53-6A8E5AB6D644}" type="slidenum">
              <a:rPr lang="en-US" smtClean="0"/>
              <a:t>3</a:t>
            </a:fld>
            <a:endParaRPr lang="en-US"/>
          </a:p>
        </p:txBody>
      </p:sp>
    </p:spTree>
    <p:extLst>
      <p:ext uri="{BB962C8B-B14F-4D97-AF65-F5344CB8AC3E}">
        <p14:creationId xmlns:p14="http://schemas.microsoft.com/office/powerpoint/2010/main" val="579625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873F-2247-58F3-6546-824B9CF03360}"/>
              </a:ext>
            </a:extLst>
          </p:cNvPr>
          <p:cNvSpPr>
            <a:spLocks noGrp="1"/>
          </p:cNvSpPr>
          <p:nvPr>
            <p:ph type="title"/>
          </p:nvPr>
        </p:nvSpPr>
        <p:spPr>
          <a:xfrm>
            <a:off x="331763" y="178093"/>
            <a:ext cx="10515600" cy="1325563"/>
          </a:xfrm>
        </p:spPr>
        <p:txBody>
          <a:bodyPr/>
          <a:lstStyle/>
          <a:p>
            <a:r>
              <a:rPr lang="en-GB" dirty="0"/>
              <a:t>Problem 1</a:t>
            </a:r>
            <a:endParaRPr lang="en-IN" dirty="0"/>
          </a:p>
        </p:txBody>
      </p:sp>
      <p:sp>
        <p:nvSpPr>
          <p:cNvPr id="4" name="Slide Number Placeholder 3">
            <a:extLst>
              <a:ext uri="{FF2B5EF4-FFF2-40B4-BE49-F238E27FC236}">
                <a16:creationId xmlns:a16="http://schemas.microsoft.com/office/drawing/2014/main" id="{722E1EF4-7F35-B264-2F72-CEE4B7023C88}"/>
              </a:ext>
            </a:extLst>
          </p:cNvPr>
          <p:cNvSpPr>
            <a:spLocks noGrp="1"/>
          </p:cNvSpPr>
          <p:nvPr>
            <p:ph type="sldNum" sz="quarter" idx="12"/>
          </p:nvPr>
        </p:nvSpPr>
        <p:spPr/>
        <p:txBody>
          <a:bodyPr/>
          <a:lstStyle/>
          <a:p>
            <a:fld id="{B6A0EE27-9383-412E-8B53-6A8E5AB6D644}" type="slidenum">
              <a:rPr lang="en-US" smtClean="0"/>
              <a:t>30</a:t>
            </a:fld>
            <a:endParaRPr lang="en-US"/>
          </a:p>
        </p:txBody>
      </p:sp>
      <p:pic>
        <p:nvPicPr>
          <p:cNvPr id="6" name="Picture 5">
            <a:extLst>
              <a:ext uri="{FF2B5EF4-FFF2-40B4-BE49-F238E27FC236}">
                <a16:creationId xmlns:a16="http://schemas.microsoft.com/office/drawing/2014/main" id="{BF15D73D-16E5-8600-AC24-FD39D8D2952B}"/>
              </a:ext>
            </a:extLst>
          </p:cNvPr>
          <p:cNvPicPr>
            <a:picLocks noChangeAspect="1"/>
          </p:cNvPicPr>
          <p:nvPr/>
        </p:nvPicPr>
        <p:blipFill>
          <a:blip r:embed="rId2"/>
          <a:stretch>
            <a:fillRect/>
          </a:stretch>
        </p:blipFill>
        <p:spPr>
          <a:xfrm>
            <a:off x="1087901" y="1503656"/>
            <a:ext cx="10016197" cy="4637088"/>
          </a:xfrm>
          <a:prstGeom prst="rect">
            <a:avLst/>
          </a:prstGeom>
        </p:spPr>
      </p:pic>
    </p:spTree>
    <p:extLst>
      <p:ext uri="{BB962C8B-B14F-4D97-AF65-F5344CB8AC3E}">
        <p14:creationId xmlns:p14="http://schemas.microsoft.com/office/powerpoint/2010/main" val="76201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64C2-1E81-2667-41C3-CE9B1883FBBB}"/>
              </a:ext>
            </a:extLst>
          </p:cNvPr>
          <p:cNvSpPr>
            <a:spLocks noGrp="1"/>
          </p:cNvSpPr>
          <p:nvPr>
            <p:ph type="title"/>
          </p:nvPr>
        </p:nvSpPr>
        <p:spPr>
          <a:xfrm>
            <a:off x="0" y="39718"/>
            <a:ext cx="10515600" cy="609640"/>
          </a:xfrm>
        </p:spPr>
        <p:txBody>
          <a:bodyPr>
            <a:normAutofit fontScale="90000"/>
          </a:bodyPr>
          <a:lstStyle/>
          <a:p>
            <a:r>
              <a:rPr lang="en-GB" dirty="0"/>
              <a:t>Problem 2</a:t>
            </a:r>
            <a:endParaRPr lang="en-IN" dirty="0"/>
          </a:p>
        </p:txBody>
      </p:sp>
      <p:pic>
        <p:nvPicPr>
          <p:cNvPr id="6" name="Content Placeholder 5">
            <a:extLst>
              <a:ext uri="{FF2B5EF4-FFF2-40B4-BE49-F238E27FC236}">
                <a16:creationId xmlns:a16="http://schemas.microsoft.com/office/drawing/2014/main" id="{2991F7F0-50DC-ECA6-88FB-321EEE03789E}"/>
              </a:ext>
            </a:extLst>
          </p:cNvPr>
          <p:cNvPicPr>
            <a:picLocks noGrp="1" noChangeAspect="1"/>
          </p:cNvPicPr>
          <p:nvPr>
            <p:ph idx="1"/>
          </p:nvPr>
        </p:nvPicPr>
        <p:blipFill>
          <a:blip r:embed="rId2"/>
          <a:stretch>
            <a:fillRect/>
          </a:stretch>
        </p:blipFill>
        <p:spPr>
          <a:xfrm>
            <a:off x="1221545" y="540281"/>
            <a:ext cx="9748910" cy="4444573"/>
          </a:xfrm>
        </p:spPr>
      </p:pic>
      <p:sp>
        <p:nvSpPr>
          <p:cNvPr id="4" name="Slide Number Placeholder 3">
            <a:extLst>
              <a:ext uri="{FF2B5EF4-FFF2-40B4-BE49-F238E27FC236}">
                <a16:creationId xmlns:a16="http://schemas.microsoft.com/office/drawing/2014/main" id="{BCA2D697-6908-1BCF-E1EB-0357E47556B0}"/>
              </a:ext>
            </a:extLst>
          </p:cNvPr>
          <p:cNvSpPr>
            <a:spLocks noGrp="1"/>
          </p:cNvSpPr>
          <p:nvPr>
            <p:ph type="sldNum" sz="quarter" idx="12"/>
          </p:nvPr>
        </p:nvSpPr>
        <p:spPr/>
        <p:txBody>
          <a:bodyPr/>
          <a:lstStyle/>
          <a:p>
            <a:fld id="{B6A0EE27-9383-412E-8B53-6A8E5AB6D644}" type="slidenum">
              <a:rPr lang="en-US" smtClean="0"/>
              <a:t>31</a:t>
            </a:fld>
            <a:endParaRPr lang="en-US"/>
          </a:p>
        </p:txBody>
      </p:sp>
      <p:sp>
        <p:nvSpPr>
          <p:cNvPr id="8" name="TextBox 7">
            <a:extLst>
              <a:ext uri="{FF2B5EF4-FFF2-40B4-BE49-F238E27FC236}">
                <a16:creationId xmlns:a16="http://schemas.microsoft.com/office/drawing/2014/main" id="{973564ED-541F-E857-03B3-FA94E98F28CB}"/>
              </a:ext>
            </a:extLst>
          </p:cNvPr>
          <p:cNvSpPr txBox="1"/>
          <p:nvPr/>
        </p:nvSpPr>
        <p:spPr>
          <a:xfrm>
            <a:off x="838200" y="4967149"/>
            <a:ext cx="10515599" cy="1754326"/>
          </a:xfrm>
          <a:prstGeom prst="rect">
            <a:avLst/>
          </a:prstGeom>
          <a:noFill/>
        </p:spPr>
        <p:txBody>
          <a:bodyPr wrap="square">
            <a:spAutoFit/>
          </a:bodyPr>
          <a:lstStyle/>
          <a:p>
            <a:r>
              <a:rPr lang="en-GB" dirty="0"/>
              <a:t>In daily life, when we talk about distance, we use the term "distance between point A and point B". It is used interchangeably with "length".</a:t>
            </a:r>
          </a:p>
          <a:p>
            <a:endParaRPr lang="en-GB" dirty="0"/>
          </a:p>
          <a:p>
            <a:r>
              <a:rPr lang="en-GB" dirty="0"/>
              <a:t>Both </a:t>
            </a:r>
            <a:r>
              <a:rPr lang="en-GB" dirty="0" err="1"/>
              <a:t>Mahalanobis</a:t>
            </a:r>
            <a:r>
              <a:rPr lang="en-GB" dirty="0"/>
              <a:t> distance and Euclidean distance are </a:t>
            </a:r>
            <a:r>
              <a:rPr lang="en-GB" dirty="0" err="1"/>
              <a:t>labeled</a:t>
            </a:r>
            <a:r>
              <a:rPr lang="en-GB" dirty="0"/>
              <a:t> as "distance", but they can also be used for things that are not "length". In Data Science , distance is sometimes used as an indicator of "A and B are similar".</a:t>
            </a:r>
            <a:endParaRPr lang="en-IN" dirty="0"/>
          </a:p>
        </p:txBody>
      </p:sp>
    </p:spTree>
    <p:extLst>
      <p:ext uri="{BB962C8B-B14F-4D97-AF65-F5344CB8AC3E}">
        <p14:creationId xmlns:p14="http://schemas.microsoft.com/office/powerpoint/2010/main" val="1286153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4F51D7-D585-4262-B038-E1EFFDEFCB3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Connector 8">
            <a:extLst>
              <a:ext uri="{FF2B5EF4-FFF2-40B4-BE49-F238E27FC236}">
                <a16:creationId xmlns:a16="http://schemas.microsoft.com/office/drawing/2014/main" id="{ECA3AFF7-4D51-4C58-91CB-24F891F8A2EA}"/>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2CE6CB0-2A02-4382-A319-6450465B4DD1}"/>
              </a:ext>
            </a:extLst>
          </p:cNvPr>
          <p:cNvSpPr>
            <a:spLocks noGrp="1"/>
          </p:cNvSpPr>
          <p:nvPr>
            <p:ph type="title"/>
          </p:nvPr>
        </p:nvSpPr>
        <p:spPr>
          <a:xfrm>
            <a:off x="289560" y="18875"/>
            <a:ext cx="8721918" cy="1078406"/>
          </a:xfrm>
        </p:spPr>
        <p:txBody>
          <a:bodyPr>
            <a:normAutofit/>
          </a:bodyPr>
          <a:lstStyle/>
          <a:p>
            <a:r>
              <a:rPr lang="en-US" dirty="0" err="1"/>
              <a:t>Mahalanobis</a:t>
            </a:r>
            <a:r>
              <a:rPr lang="en-US" dirty="0"/>
              <a:t> distance: Example</a:t>
            </a:r>
          </a:p>
        </p:txBody>
      </p:sp>
      <p:sp>
        <p:nvSpPr>
          <p:cNvPr id="2" name="Slide Number Placeholder 1">
            <a:extLst>
              <a:ext uri="{FF2B5EF4-FFF2-40B4-BE49-F238E27FC236}">
                <a16:creationId xmlns:a16="http://schemas.microsoft.com/office/drawing/2014/main" id="{05B9830C-A227-4387-8433-FCDE1163E8C8}"/>
              </a:ext>
            </a:extLst>
          </p:cNvPr>
          <p:cNvSpPr>
            <a:spLocks noGrp="1"/>
          </p:cNvSpPr>
          <p:nvPr>
            <p:ph type="sldNum" sz="quarter" idx="12"/>
          </p:nvPr>
        </p:nvSpPr>
        <p:spPr/>
        <p:txBody>
          <a:bodyPr/>
          <a:lstStyle/>
          <a:p>
            <a:fld id="{B6A0EE27-9383-412E-8B53-6A8E5AB6D644}" type="slidenum">
              <a:rPr lang="en-US" smtClean="0"/>
              <a:t>32</a:t>
            </a:fld>
            <a:endParaRPr lang="en-US"/>
          </a:p>
        </p:txBody>
      </p:sp>
      <p:pic>
        <p:nvPicPr>
          <p:cNvPr id="11" name="Picture 10">
            <a:extLst>
              <a:ext uri="{FF2B5EF4-FFF2-40B4-BE49-F238E27FC236}">
                <a16:creationId xmlns:a16="http://schemas.microsoft.com/office/drawing/2014/main" id="{B0814964-AB1E-4B48-ABEE-9CD3F95D8F90}"/>
              </a:ext>
            </a:extLst>
          </p:cNvPr>
          <p:cNvPicPr>
            <a:picLocks noChangeAspect="1"/>
          </p:cNvPicPr>
          <p:nvPr/>
        </p:nvPicPr>
        <p:blipFill>
          <a:blip r:embed="rId2"/>
          <a:stretch>
            <a:fillRect/>
          </a:stretch>
        </p:blipFill>
        <p:spPr>
          <a:xfrm>
            <a:off x="1033670" y="1351722"/>
            <a:ext cx="10707756" cy="4904777"/>
          </a:xfrm>
          <a:prstGeom prst="rect">
            <a:avLst/>
          </a:prstGeom>
        </p:spPr>
      </p:pic>
    </p:spTree>
    <p:extLst>
      <p:ext uri="{BB962C8B-B14F-4D97-AF65-F5344CB8AC3E}">
        <p14:creationId xmlns:p14="http://schemas.microsoft.com/office/powerpoint/2010/main" val="864729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4F51D7-D585-4262-B038-E1EFFDEFCB3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Connector 8">
            <a:extLst>
              <a:ext uri="{FF2B5EF4-FFF2-40B4-BE49-F238E27FC236}">
                <a16:creationId xmlns:a16="http://schemas.microsoft.com/office/drawing/2014/main" id="{ECA3AFF7-4D51-4C58-91CB-24F891F8A2EA}"/>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2CE6CB0-2A02-4382-A319-6450465B4DD1}"/>
              </a:ext>
            </a:extLst>
          </p:cNvPr>
          <p:cNvSpPr>
            <a:spLocks noGrp="1"/>
          </p:cNvSpPr>
          <p:nvPr>
            <p:ph type="title"/>
          </p:nvPr>
        </p:nvSpPr>
        <p:spPr>
          <a:xfrm>
            <a:off x="289559" y="18875"/>
            <a:ext cx="9570057" cy="1078406"/>
          </a:xfrm>
        </p:spPr>
        <p:txBody>
          <a:bodyPr>
            <a:normAutofit/>
          </a:bodyPr>
          <a:lstStyle/>
          <a:p>
            <a:r>
              <a:rPr lang="en-US" dirty="0" err="1"/>
              <a:t>Mahalanobis</a:t>
            </a:r>
            <a:r>
              <a:rPr lang="en-US" dirty="0"/>
              <a:t> distance: Example</a:t>
            </a:r>
          </a:p>
        </p:txBody>
      </p:sp>
      <p:sp>
        <p:nvSpPr>
          <p:cNvPr id="2" name="Slide Number Placeholder 1">
            <a:extLst>
              <a:ext uri="{FF2B5EF4-FFF2-40B4-BE49-F238E27FC236}">
                <a16:creationId xmlns:a16="http://schemas.microsoft.com/office/drawing/2014/main" id="{05B9830C-A227-4387-8433-FCDE1163E8C8}"/>
              </a:ext>
            </a:extLst>
          </p:cNvPr>
          <p:cNvSpPr>
            <a:spLocks noGrp="1"/>
          </p:cNvSpPr>
          <p:nvPr>
            <p:ph type="sldNum" sz="quarter" idx="12"/>
          </p:nvPr>
        </p:nvSpPr>
        <p:spPr/>
        <p:txBody>
          <a:bodyPr/>
          <a:lstStyle/>
          <a:p>
            <a:fld id="{B6A0EE27-9383-412E-8B53-6A8E5AB6D644}" type="slidenum">
              <a:rPr lang="en-US" smtClean="0"/>
              <a:t>33</a:t>
            </a:fld>
            <a:endParaRPr lang="en-US"/>
          </a:p>
        </p:txBody>
      </p:sp>
      <p:pic>
        <p:nvPicPr>
          <p:cNvPr id="11" name="Picture 10">
            <a:extLst>
              <a:ext uri="{FF2B5EF4-FFF2-40B4-BE49-F238E27FC236}">
                <a16:creationId xmlns:a16="http://schemas.microsoft.com/office/drawing/2014/main" id="{1D7CBD48-1DB8-4E51-A7EC-7A149D02FB7A}"/>
              </a:ext>
            </a:extLst>
          </p:cNvPr>
          <p:cNvPicPr>
            <a:picLocks noChangeAspect="1"/>
          </p:cNvPicPr>
          <p:nvPr/>
        </p:nvPicPr>
        <p:blipFill>
          <a:blip r:embed="rId2"/>
          <a:stretch>
            <a:fillRect/>
          </a:stretch>
        </p:blipFill>
        <p:spPr>
          <a:xfrm>
            <a:off x="1232453" y="1518894"/>
            <a:ext cx="10002077" cy="4315991"/>
          </a:xfrm>
          <a:prstGeom prst="rect">
            <a:avLst/>
          </a:prstGeom>
        </p:spPr>
      </p:pic>
    </p:spTree>
    <p:extLst>
      <p:ext uri="{BB962C8B-B14F-4D97-AF65-F5344CB8AC3E}">
        <p14:creationId xmlns:p14="http://schemas.microsoft.com/office/powerpoint/2010/main" val="4040362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323F-8E75-4C6C-88D6-94E27C733B2D}"/>
              </a:ext>
            </a:extLst>
          </p:cNvPr>
          <p:cNvSpPr>
            <a:spLocks noGrp="1"/>
          </p:cNvSpPr>
          <p:nvPr>
            <p:ph type="title"/>
          </p:nvPr>
        </p:nvSpPr>
        <p:spPr>
          <a:xfrm>
            <a:off x="345831" y="95868"/>
            <a:ext cx="10693230" cy="1325563"/>
          </a:xfrm>
        </p:spPr>
        <p:txBody>
          <a:bodyPr/>
          <a:lstStyle/>
          <a:p>
            <a:r>
              <a:rPr lang="en-US" b="1" dirty="0"/>
              <a:t>Multivariate normal distribution</a:t>
            </a:r>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6467" y="1152173"/>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E3F1B9FA-A7C0-411C-B668-F6AC3353F83A}"/>
              </a:ext>
            </a:extLst>
          </p:cNvPr>
          <p:cNvSpPr>
            <a:spLocks noGrp="1"/>
          </p:cNvSpPr>
          <p:nvPr>
            <p:ph idx="1"/>
          </p:nvPr>
        </p:nvSpPr>
        <p:spPr>
          <a:xfrm>
            <a:off x="793091" y="1231325"/>
            <a:ext cx="10895325" cy="2863597"/>
          </a:xfrm>
        </p:spPr>
        <p:txBody>
          <a:bodyPr>
            <a:normAutofit/>
          </a:bodyPr>
          <a:lstStyle/>
          <a:p>
            <a:pPr algn="just"/>
            <a:r>
              <a:rPr lang="en-GB" sz="2400" b="0" i="0" dirty="0">
                <a:effectLst/>
              </a:rPr>
              <a:t>A </a:t>
            </a:r>
            <a:r>
              <a:rPr lang="en-GB" sz="2400" b="1" i="0" dirty="0">
                <a:effectLst/>
              </a:rPr>
              <a:t>multivariate normal distribution</a:t>
            </a:r>
            <a:r>
              <a:rPr lang="en-GB" sz="2400" b="0" i="0" dirty="0">
                <a:effectLst/>
              </a:rPr>
              <a:t> is a </a:t>
            </a:r>
            <a:r>
              <a:rPr lang="en-GB" sz="2400" b="0" i="0" strike="noStrike" dirty="0">
                <a:effectLst/>
                <a:hlinkClick r:id="rId2" tooltip="vector">
                  <a:extLst>
                    <a:ext uri="{A12FA001-AC4F-418D-AE19-62706E023703}">
                      <ahyp:hlinkClr xmlns:ahyp="http://schemas.microsoft.com/office/drawing/2018/hyperlinkcolor" val="tx"/>
                    </a:ext>
                  </a:extLst>
                </a:hlinkClick>
              </a:rPr>
              <a:t>vector</a:t>
            </a:r>
            <a:r>
              <a:rPr lang="en-GB" sz="2400" b="0" i="0" dirty="0">
                <a:effectLst/>
              </a:rPr>
              <a:t> in multiple </a:t>
            </a:r>
            <a:r>
              <a:rPr lang="en-GB" sz="2400" b="0" i="0" strike="noStrike" dirty="0">
                <a:effectLst/>
                <a:hlinkClick r:id="rId3" tooltip="normally distributed">
                  <a:extLst>
                    <a:ext uri="{A12FA001-AC4F-418D-AE19-62706E023703}">
                      <ahyp:hlinkClr xmlns:ahyp="http://schemas.microsoft.com/office/drawing/2018/hyperlinkcolor" val="tx"/>
                    </a:ext>
                  </a:extLst>
                </a:hlinkClick>
              </a:rPr>
              <a:t>normally distributed</a:t>
            </a:r>
            <a:r>
              <a:rPr lang="en-GB" sz="2400" b="0" i="0" dirty="0">
                <a:effectLst/>
              </a:rPr>
              <a:t> variables, such that any </a:t>
            </a:r>
            <a:r>
              <a:rPr lang="en-GB" sz="2400" b="0" i="0" strike="noStrike" dirty="0">
                <a:effectLst/>
                <a:hlinkClick r:id="rId4" tooltip="linear combination">
                  <a:extLst>
                    <a:ext uri="{A12FA001-AC4F-418D-AE19-62706E023703}">
                      <ahyp:hlinkClr xmlns:ahyp="http://schemas.microsoft.com/office/drawing/2018/hyperlinkcolor" val="tx"/>
                    </a:ext>
                  </a:extLst>
                </a:hlinkClick>
              </a:rPr>
              <a:t>linear combination</a:t>
            </a:r>
            <a:r>
              <a:rPr lang="en-GB" sz="2400" b="0" i="0" dirty="0">
                <a:effectLst/>
              </a:rPr>
              <a:t> of the variables is also </a:t>
            </a:r>
            <a:r>
              <a:rPr lang="en-GB" sz="2400" b="0" i="0" strike="noStrike" dirty="0">
                <a:effectLst/>
                <a:hlinkClick r:id="rId3" tooltip="normally distributed">
                  <a:extLst>
                    <a:ext uri="{A12FA001-AC4F-418D-AE19-62706E023703}">
                      <ahyp:hlinkClr xmlns:ahyp="http://schemas.microsoft.com/office/drawing/2018/hyperlinkcolor" val="tx"/>
                    </a:ext>
                  </a:extLst>
                </a:hlinkClick>
              </a:rPr>
              <a:t>normally distributed</a:t>
            </a:r>
            <a:r>
              <a:rPr lang="en-GB" sz="2400" b="0" i="0" dirty="0">
                <a:effectLst/>
              </a:rPr>
              <a:t>. </a:t>
            </a:r>
          </a:p>
          <a:p>
            <a:pPr algn="just"/>
            <a:r>
              <a:rPr lang="en-GB" sz="2400" dirty="0"/>
              <a:t>The multivariate normal distribution is useful in </a:t>
            </a:r>
            <a:r>
              <a:rPr lang="en-GB" sz="2400" dirty="0" err="1"/>
              <a:t>analyzing</a:t>
            </a:r>
            <a:r>
              <a:rPr lang="en-GB" sz="2400" dirty="0"/>
              <a:t> the relationship between multiple normally distributed variables, and thus has heavy application to biology and economics where the relationship between approximately-normal variables is of great interest. </a:t>
            </a:r>
            <a:endParaRPr lang="en-US" sz="2400" dirty="0"/>
          </a:p>
          <a:p>
            <a:pPr algn="just"/>
            <a:endParaRPr lang="en-GB" sz="2400" b="0" i="0" dirty="0">
              <a:effectLst/>
            </a:endParaRPr>
          </a:p>
          <a:p>
            <a:pPr marL="0" indent="0">
              <a:buNone/>
            </a:pPr>
            <a:endParaRPr lang="en-US" dirty="0"/>
          </a:p>
        </p:txBody>
      </p:sp>
      <p:pic>
        <p:nvPicPr>
          <p:cNvPr id="8" name="Picture 7">
            <a:extLst>
              <a:ext uri="{FF2B5EF4-FFF2-40B4-BE49-F238E27FC236}">
                <a16:creationId xmlns:a16="http://schemas.microsoft.com/office/drawing/2014/main" id="{0227F56E-4B41-489E-9752-BD82E3817A98}"/>
              </a:ext>
            </a:extLst>
          </p:cNvPr>
          <p:cNvPicPr>
            <a:picLocks noChangeAspect="1"/>
          </p:cNvPicPr>
          <p:nvPr/>
        </p:nvPicPr>
        <p:blipFill>
          <a:blip r:embed="rId5"/>
          <a:stretch>
            <a:fillRect/>
          </a:stretch>
        </p:blipFill>
        <p:spPr>
          <a:xfrm>
            <a:off x="8110330" y="3515558"/>
            <a:ext cx="3690730" cy="2983395"/>
          </a:xfrm>
          <a:prstGeom prst="rect">
            <a:avLst/>
          </a:prstGeom>
        </p:spPr>
      </p:pic>
      <p:sp>
        <p:nvSpPr>
          <p:cNvPr id="11" name="Slide Number Placeholder 10">
            <a:extLst>
              <a:ext uri="{FF2B5EF4-FFF2-40B4-BE49-F238E27FC236}">
                <a16:creationId xmlns:a16="http://schemas.microsoft.com/office/drawing/2014/main" id="{AEAA862C-27DF-4BDF-9F5A-CD19CCB11A47}"/>
              </a:ext>
            </a:extLst>
          </p:cNvPr>
          <p:cNvSpPr>
            <a:spLocks noGrp="1"/>
          </p:cNvSpPr>
          <p:nvPr>
            <p:ph type="sldNum" sz="quarter" idx="12"/>
          </p:nvPr>
        </p:nvSpPr>
        <p:spPr/>
        <p:txBody>
          <a:bodyPr/>
          <a:lstStyle/>
          <a:p>
            <a:fld id="{B6A0EE27-9383-412E-8B53-6A8E5AB6D644}" type="slidenum">
              <a:rPr lang="en-US" smtClean="0"/>
              <a:t>34</a:t>
            </a:fld>
            <a:endParaRPr lang="en-US"/>
          </a:p>
        </p:txBody>
      </p:sp>
    </p:spTree>
    <p:extLst>
      <p:ext uri="{BB962C8B-B14F-4D97-AF65-F5344CB8AC3E}">
        <p14:creationId xmlns:p14="http://schemas.microsoft.com/office/powerpoint/2010/main" val="309259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323F-8E75-4C6C-88D6-94E27C733B2D}"/>
              </a:ext>
            </a:extLst>
          </p:cNvPr>
          <p:cNvSpPr>
            <a:spLocks noGrp="1"/>
          </p:cNvSpPr>
          <p:nvPr>
            <p:ph type="title"/>
          </p:nvPr>
        </p:nvSpPr>
        <p:spPr>
          <a:xfrm>
            <a:off x="345831" y="95868"/>
            <a:ext cx="10515600" cy="1325563"/>
          </a:xfrm>
        </p:spPr>
        <p:txBody>
          <a:bodyPr/>
          <a:lstStyle/>
          <a:p>
            <a:r>
              <a:rPr lang="en-US" b="1" dirty="0"/>
              <a:t>Multivariate normal distribution</a:t>
            </a:r>
          </a:p>
        </p:txBody>
      </p:sp>
      <p:pic>
        <p:nvPicPr>
          <p:cNvPr id="5" name="Content Placeholder 4">
            <a:extLst>
              <a:ext uri="{FF2B5EF4-FFF2-40B4-BE49-F238E27FC236}">
                <a16:creationId xmlns:a16="http://schemas.microsoft.com/office/drawing/2014/main" id="{DA247D56-D2D4-4814-8315-99C1D668D1D0}"/>
              </a:ext>
            </a:extLst>
          </p:cNvPr>
          <p:cNvPicPr>
            <a:picLocks noGrp="1" noChangeAspect="1"/>
          </p:cNvPicPr>
          <p:nvPr>
            <p:ph idx="1"/>
          </p:nvPr>
        </p:nvPicPr>
        <p:blipFill rotWithShape="1">
          <a:blip r:embed="rId2"/>
          <a:srcRect b="60669"/>
          <a:stretch/>
        </p:blipFill>
        <p:spPr>
          <a:xfrm>
            <a:off x="1552237" y="1102613"/>
            <a:ext cx="9488557" cy="1223477"/>
          </a:xfrm>
        </p:spPr>
      </p:pic>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6467" y="1152173"/>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0A455CD-521C-4C5F-9675-B9914D74C226}"/>
              </a:ext>
            </a:extLst>
          </p:cNvPr>
          <p:cNvSpPr>
            <a:spLocks noGrp="1"/>
          </p:cNvSpPr>
          <p:nvPr>
            <p:ph type="sldNum" sz="quarter" idx="12"/>
          </p:nvPr>
        </p:nvSpPr>
        <p:spPr/>
        <p:txBody>
          <a:bodyPr/>
          <a:lstStyle/>
          <a:p>
            <a:fld id="{B6A0EE27-9383-412E-8B53-6A8E5AB6D644}" type="slidenum">
              <a:rPr lang="en-US" smtClean="0"/>
              <a:t>35</a:t>
            </a:fld>
            <a:endParaRPr lang="en-US"/>
          </a:p>
        </p:txBody>
      </p:sp>
      <p:pic>
        <p:nvPicPr>
          <p:cNvPr id="8" name="Picture 7">
            <a:extLst>
              <a:ext uri="{FF2B5EF4-FFF2-40B4-BE49-F238E27FC236}">
                <a16:creationId xmlns:a16="http://schemas.microsoft.com/office/drawing/2014/main" id="{0942E4F8-021C-D8D2-7D87-F1949E98748F}"/>
              </a:ext>
            </a:extLst>
          </p:cNvPr>
          <p:cNvPicPr>
            <a:picLocks noChangeAspect="1"/>
          </p:cNvPicPr>
          <p:nvPr/>
        </p:nvPicPr>
        <p:blipFill>
          <a:blip r:embed="rId3"/>
          <a:stretch>
            <a:fillRect/>
          </a:stretch>
        </p:blipFill>
        <p:spPr>
          <a:xfrm>
            <a:off x="2623930" y="2246957"/>
            <a:ext cx="7129670" cy="4188527"/>
          </a:xfrm>
          <a:prstGeom prst="rect">
            <a:avLst/>
          </a:prstGeom>
        </p:spPr>
      </p:pic>
    </p:spTree>
    <p:extLst>
      <p:ext uri="{BB962C8B-B14F-4D97-AF65-F5344CB8AC3E}">
        <p14:creationId xmlns:p14="http://schemas.microsoft.com/office/powerpoint/2010/main" val="321881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745A-6AED-5A33-3E62-7B179D6BBEBA}"/>
              </a:ext>
            </a:extLst>
          </p:cNvPr>
          <p:cNvSpPr>
            <a:spLocks noGrp="1"/>
          </p:cNvSpPr>
          <p:nvPr>
            <p:ph type="title"/>
          </p:nvPr>
        </p:nvSpPr>
        <p:spPr>
          <a:xfrm>
            <a:off x="228600" y="18255"/>
            <a:ext cx="10515600" cy="1325563"/>
          </a:xfrm>
        </p:spPr>
        <p:txBody>
          <a:bodyPr/>
          <a:lstStyle/>
          <a:p>
            <a:r>
              <a:rPr lang="en-GB" b="1" dirty="0"/>
              <a:t>Example:</a:t>
            </a:r>
            <a:endParaRPr lang="en-IN" b="1" dirty="0"/>
          </a:p>
        </p:txBody>
      </p:sp>
      <p:sp>
        <p:nvSpPr>
          <p:cNvPr id="3" name="Content Placeholder 2">
            <a:extLst>
              <a:ext uri="{FF2B5EF4-FFF2-40B4-BE49-F238E27FC236}">
                <a16:creationId xmlns:a16="http://schemas.microsoft.com/office/drawing/2014/main" id="{FB74E288-F809-A44A-C05B-965336D543EF}"/>
              </a:ext>
            </a:extLst>
          </p:cNvPr>
          <p:cNvSpPr>
            <a:spLocks noGrp="1"/>
          </p:cNvSpPr>
          <p:nvPr>
            <p:ph idx="1"/>
          </p:nvPr>
        </p:nvSpPr>
        <p:spPr>
          <a:xfrm>
            <a:off x="838200" y="1054549"/>
            <a:ext cx="10515600" cy="1325563"/>
          </a:xfrm>
        </p:spPr>
        <p:txBody>
          <a:bodyPr>
            <a:normAutofit/>
          </a:bodyPr>
          <a:lstStyle/>
          <a:p>
            <a:pPr algn="just"/>
            <a:r>
              <a:rPr lang="en-GB" sz="2000" b="0" i="0" dirty="0">
                <a:effectLst/>
              </a:rPr>
              <a:t>Imagine you want to measure two variables: your heart rate at 9:00am, and your heart rate at 9:05am in beats per minute (bpm). There is likely correlation between these two variables, i.e., your heart rate at 9:05am is probably pretty similar to your heart rate at 9:00am. You measure this data for 7 days, and you get the following data:</a:t>
            </a:r>
            <a:endParaRPr lang="en-IN" sz="2000" dirty="0"/>
          </a:p>
        </p:txBody>
      </p:sp>
      <p:sp>
        <p:nvSpPr>
          <p:cNvPr id="4" name="Slide Number Placeholder 3">
            <a:extLst>
              <a:ext uri="{FF2B5EF4-FFF2-40B4-BE49-F238E27FC236}">
                <a16:creationId xmlns:a16="http://schemas.microsoft.com/office/drawing/2014/main" id="{3FCA2210-32B0-5254-0238-F12379E23876}"/>
              </a:ext>
            </a:extLst>
          </p:cNvPr>
          <p:cNvSpPr>
            <a:spLocks noGrp="1"/>
          </p:cNvSpPr>
          <p:nvPr>
            <p:ph type="sldNum" sz="quarter" idx="12"/>
          </p:nvPr>
        </p:nvSpPr>
        <p:spPr/>
        <p:txBody>
          <a:bodyPr/>
          <a:lstStyle/>
          <a:p>
            <a:fld id="{B6A0EE27-9383-412E-8B53-6A8E5AB6D644}" type="slidenum">
              <a:rPr lang="en-US" smtClean="0"/>
              <a:t>36</a:t>
            </a:fld>
            <a:endParaRPr lang="en-US"/>
          </a:p>
        </p:txBody>
      </p:sp>
      <p:pic>
        <p:nvPicPr>
          <p:cNvPr id="6" name="Picture 5">
            <a:extLst>
              <a:ext uri="{FF2B5EF4-FFF2-40B4-BE49-F238E27FC236}">
                <a16:creationId xmlns:a16="http://schemas.microsoft.com/office/drawing/2014/main" id="{AEECAD1B-0FDB-5006-41FD-7C3A125D23B7}"/>
              </a:ext>
            </a:extLst>
          </p:cNvPr>
          <p:cNvPicPr>
            <a:picLocks noChangeAspect="1"/>
          </p:cNvPicPr>
          <p:nvPr/>
        </p:nvPicPr>
        <p:blipFill>
          <a:blip r:embed="rId2"/>
          <a:stretch>
            <a:fillRect/>
          </a:stretch>
        </p:blipFill>
        <p:spPr>
          <a:xfrm>
            <a:off x="433388" y="2606990"/>
            <a:ext cx="1200150" cy="2990850"/>
          </a:xfrm>
          <a:prstGeom prst="rect">
            <a:avLst/>
          </a:prstGeom>
        </p:spPr>
      </p:pic>
      <p:pic>
        <p:nvPicPr>
          <p:cNvPr id="8" name="Picture 7">
            <a:extLst>
              <a:ext uri="{FF2B5EF4-FFF2-40B4-BE49-F238E27FC236}">
                <a16:creationId xmlns:a16="http://schemas.microsoft.com/office/drawing/2014/main" id="{6E01B89F-E265-4900-6B70-FC9D4084E50C}"/>
              </a:ext>
            </a:extLst>
          </p:cNvPr>
          <p:cNvPicPr>
            <a:picLocks noChangeAspect="1"/>
          </p:cNvPicPr>
          <p:nvPr/>
        </p:nvPicPr>
        <p:blipFill>
          <a:blip r:embed="rId3"/>
          <a:stretch>
            <a:fillRect/>
          </a:stretch>
        </p:blipFill>
        <p:spPr>
          <a:xfrm>
            <a:off x="6963508" y="3199710"/>
            <a:ext cx="4935781" cy="2556358"/>
          </a:xfrm>
          <a:prstGeom prst="rect">
            <a:avLst/>
          </a:prstGeom>
        </p:spPr>
      </p:pic>
      <p:pic>
        <p:nvPicPr>
          <p:cNvPr id="10" name="Picture 9">
            <a:extLst>
              <a:ext uri="{FF2B5EF4-FFF2-40B4-BE49-F238E27FC236}">
                <a16:creationId xmlns:a16="http://schemas.microsoft.com/office/drawing/2014/main" id="{356027B0-C232-99F4-96EF-358677CD5937}"/>
              </a:ext>
            </a:extLst>
          </p:cNvPr>
          <p:cNvPicPr>
            <a:picLocks noChangeAspect="1"/>
          </p:cNvPicPr>
          <p:nvPr/>
        </p:nvPicPr>
        <p:blipFill>
          <a:blip r:embed="rId4"/>
          <a:stretch>
            <a:fillRect/>
          </a:stretch>
        </p:blipFill>
        <p:spPr>
          <a:xfrm>
            <a:off x="2136604" y="2555875"/>
            <a:ext cx="4486275" cy="3800475"/>
          </a:xfrm>
          <a:prstGeom prst="rect">
            <a:avLst/>
          </a:prstGeom>
        </p:spPr>
      </p:pic>
    </p:spTree>
    <p:extLst>
      <p:ext uri="{BB962C8B-B14F-4D97-AF65-F5344CB8AC3E}">
        <p14:creationId xmlns:p14="http://schemas.microsoft.com/office/powerpoint/2010/main" val="143281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96A1-54D0-F6DE-534A-2E8232B172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F1B440-BC0D-4A13-DE13-3F84D18B0FF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02E58CC1-21FE-8BF4-B729-5714923150E9}"/>
              </a:ext>
            </a:extLst>
          </p:cNvPr>
          <p:cNvSpPr>
            <a:spLocks noGrp="1"/>
          </p:cNvSpPr>
          <p:nvPr>
            <p:ph type="sldNum" sz="quarter" idx="12"/>
          </p:nvPr>
        </p:nvSpPr>
        <p:spPr/>
        <p:txBody>
          <a:bodyPr/>
          <a:lstStyle/>
          <a:p>
            <a:fld id="{B6A0EE27-9383-412E-8B53-6A8E5AB6D644}" type="slidenum">
              <a:rPr lang="en-US" smtClean="0"/>
              <a:t>37</a:t>
            </a:fld>
            <a:endParaRPr lang="en-US"/>
          </a:p>
        </p:txBody>
      </p:sp>
    </p:spTree>
    <p:extLst>
      <p:ext uri="{BB962C8B-B14F-4D97-AF65-F5344CB8AC3E}">
        <p14:creationId xmlns:p14="http://schemas.microsoft.com/office/powerpoint/2010/main" val="3769369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B419-BB10-4DC3-95CD-71B26B7663E3}"/>
              </a:ext>
            </a:extLst>
          </p:cNvPr>
          <p:cNvSpPr>
            <a:spLocks noGrp="1"/>
          </p:cNvSpPr>
          <p:nvPr>
            <p:ph type="title"/>
          </p:nvPr>
        </p:nvSpPr>
        <p:spPr>
          <a:xfrm>
            <a:off x="268355" y="-33476"/>
            <a:ext cx="7722705" cy="1325563"/>
          </a:xfrm>
        </p:spPr>
        <p:txBody>
          <a:bodyPr/>
          <a:lstStyle/>
          <a:p>
            <a:r>
              <a:rPr lang="en-GB" b="1" dirty="0"/>
              <a:t>Need of Multivariant Analysis </a:t>
            </a:r>
            <a:endParaRPr lang="en-US" b="1" dirty="0"/>
          </a:p>
        </p:txBody>
      </p:sp>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B3068D6D-18DE-429B-AB9F-7662451F9628}"/>
              </a:ext>
            </a:extLst>
          </p:cNvPr>
          <p:cNvSpPr>
            <a:spLocks noGrp="1"/>
          </p:cNvSpPr>
          <p:nvPr>
            <p:ph idx="1"/>
          </p:nvPr>
        </p:nvSpPr>
        <p:spPr>
          <a:xfrm>
            <a:off x="361121" y="1027449"/>
            <a:ext cx="11455675" cy="4351338"/>
          </a:xfrm>
        </p:spPr>
        <p:txBody>
          <a:bodyPr>
            <a:normAutofit/>
          </a:bodyPr>
          <a:lstStyle/>
          <a:p>
            <a:pPr algn="just">
              <a:buFont typeface="+mj-lt"/>
              <a:buAutoNum type="arabicPeriod"/>
            </a:pPr>
            <a:r>
              <a:rPr lang="en-GB" sz="2400" b="0" i="0" dirty="0">
                <a:solidFill>
                  <a:srgbClr val="333333"/>
                </a:solidFill>
                <a:effectLst/>
              </a:rPr>
              <a:t>How many hours a day a person spends on Instagram</a:t>
            </a:r>
          </a:p>
          <a:p>
            <a:pPr algn="just">
              <a:buFont typeface="+mj-lt"/>
              <a:buAutoNum type="arabicPeriod"/>
            </a:pPr>
            <a:r>
              <a:rPr lang="en-GB" sz="2400" b="0" i="0" dirty="0">
                <a:solidFill>
                  <a:srgbClr val="333333"/>
                </a:solidFill>
                <a:effectLst/>
              </a:rPr>
              <a:t>Their self-esteem score (measured using a self-esteem scale)</a:t>
            </a:r>
          </a:p>
          <a:p>
            <a:pPr algn="just"/>
            <a:r>
              <a:rPr lang="en-GB" sz="2400" b="0" i="0" dirty="0">
                <a:solidFill>
                  <a:srgbClr val="223C50"/>
                </a:solidFill>
                <a:effectLst/>
              </a:rPr>
              <a:t>You may or may not find a relationship between the two variables; however, you know that, in reality, self-esteem is a complex concept.</a:t>
            </a:r>
          </a:p>
          <a:p>
            <a:pPr algn="just"/>
            <a:r>
              <a:rPr lang="en-GB" sz="2400" b="0" i="0" dirty="0">
                <a:solidFill>
                  <a:srgbClr val="223C50"/>
                </a:solidFill>
                <a:effectLst/>
              </a:rPr>
              <a:t>You might also want to consider factors such as age, employment status, how often a person exercises, and relationship status (for example)</a:t>
            </a:r>
          </a:p>
          <a:p>
            <a:pPr algn="just"/>
            <a:r>
              <a:rPr lang="en-GB" sz="2400" dirty="0">
                <a:solidFill>
                  <a:srgbClr val="223C50"/>
                </a:solidFill>
              </a:rPr>
              <a:t>Need Multivariant Analysis.</a:t>
            </a:r>
            <a:endParaRPr lang="en-US" sz="2400" dirty="0"/>
          </a:p>
        </p:txBody>
      </p:sp>
      <p:pic>
        <p:nvPicPr>
          <p:cNvPr id="1026" name="Picture 2" descr="A simple scatter plot showing self-esteem score vs. hours spent on Instagram per day">
            <a:extLst>
              <a:ext uri="{FF2B5EF4-FFF2-40B4-BE49-F238E27FC236}">
                <a16:creationId xmlns:a16="http://schemas.microsoft.com/office/drawing/2014/main" id="{C0D2F754-C236-4D03-871B-C0EB35289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471" y="3429000"/>
            <a:ext cx="7301946" cy="32707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003B07-DBD9-4201-A4E3-9B301DCC1961}"/>
              </a:ext>
            </a:extLst>
          </p:cNvPr>
          <p:cNvSpPr>
            <a:spLocks noGrp="1"/>
          </p:cNvSpPr>
          <p:nvPr>
            <p:ph type="sldNum" sz="quarter" idx="12"/>
          </p:nvPr>
        </p:nvSpPr>
        <p:spPr/>
        <p:txBody>
          <a:bodyPr/>
          <a:lstStyle/>
          <a:p>
            <a:fld id="{B6A0EE27-9383-412E-8B53-6A8E5AB6D644}" type="slidenum">
              <a:rPr lang="en-US" smtClean="0"/>
              <a:t>4</a:t>
            </a:fld>
            <a:endParaRPr lang="en-US"/>
          </a:p>
        </p:txBody>
      </p:sp>
    </p:spTree>
    <p:extLst>
      <p:ext uri="{BB962C8B-B14F-4D97-AF65-F5344CB8AC3E}">
        <p14:creationId xmlns:p14="http://schemas.microsoft.com/office/powerpoint/2010/main" val="345902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B419-BB10-4DC3-95CD-71B26B7663E3}"/>
              </a:ext>
            </a:extLst>
          </p:cNvPr>
          <p:cNvSpPr>
            <a:spLocks noGrp="1"/>
          </p:cNvSpPr>
          <p:nvPr>
            <p:ph type="title"/>
          </p:nvPr>
        </p:nvSpPr>
        <p:spPr>
          <a:xfrm>
            <a:off x="268355" y="-33476"/>
            <a:ext cx="7722705" cy="1325563"/>
          </a:xfrm>
        </p:spPr>
        <p:txBody>
          <a:bodyPr/>
          <a:lstStyle/>
          <a:p>
            <a:r>
              <a:rPr lang="en-GB" b="1" dirty="0"/>
              <a:t>Multivariant Statistics</a:t>
            </a:r>
            <a:endParaRPr lang="en-US" b="1" dirty="0"/>
          </a:p>
        </p:txBody>
      </p:sp>
      <p:pic>
        <p:nvPicPr>
          <p:cNvPr id="5" name="Content Placeholder 4">
            <a:extLst>
              <a:ext uri="{FF2B5EF4-FFF2-40B4-BE49-F238E27FC236}">
                <a16:creationId xmlns:a16="http://schemas.microsoft.com/office/drawing/2014/main" id="{45DF28FA-8BA4-452C-99BC-EA467F0D29A0}"/>
              </a:ext>
            </a:extLst>
          </p:cNvPr>
          <p:cNvPicPr>
            <a:picLocks noGrp="1" noChangeAspect="1"/>
          </p:cNvPicPr>
          <p:nvPr>
            <p:ph idx="1"/>
          </p:nvPr>
        </p:nvPicPr>
        <p:blipFill>
          <a:blip r:embed="rId2"/>
          <a:stretch>
            <a:fillRect/>
          </a:stretch>
        </p:blipFill>
        <p:spPr>
          <a:xfrm>
            <a:off x="437322" y="1292087"/>
            <a:ext cx="11423374" cy="4909927"/>
          </a:xfrm>
        </p:spPr>
      </p:pic>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2509A3C-CB72-43D2-9005-239EECF86997}"/>
              </a:ext>
            </a:extLst>
          </p:cNvPr>
          <p:cNvSpPr>
            <a:spLocks noGrp="1"/>
          </p:cNvSpPr>
          <p:nvPr>
            <p:ph type="sldNum" sz="quarter" idx="12"/>
          </p:nvPr>
        </p:nvSpPr>
        <p:spPr/>
        <p:txBody>
          <a:bodyPr/>
          <a:lstStyle/>
          <a:p>
            <a:fld id="{B6A0EE27-9383-412E-8B53-6A8E5AB6D644}" type="slidenum">
              <a:rPr lang="en-US" smtClean="0"/>
              <a:t>5</a:t>
            </a:fld>
            <a:endParaRPr lang="en-US"/>
          </a:p>
        </p:txBody>
      </p:sp>
    </p:spTree>
    <p:extLst>
      <p:ext uri="{BB962C8B-B14F-4D97-AF65-F5344CB8AC3E}">
        <p14:creationId xmlns:p14="http://schemas.microsoft.com/office/powerpoint/2010/main" val="389653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F15F-A365-4F1D-9A65-DF2C42F37265}"/>
              </a:ext>
            </a:extLst>
          </p:cNvPr>
          <p:cNvSpPr>
            <a:spLocks noGrp="1"/>
          </p:cNvSpPr>
          <p:nvPr>
            <p:ph type="title"/>
          </p:nvPr>
        </p:nvSpPr>
        <p:spPr>
          <a:xfrm>
            <a:off x="281609" y="334647"/>
            <a:ext cx="11221278" cy="1325563"/>
          </a:xfrm>
        </p:spPr>
        <p:txBody>
          <a:bodyPr/>
          <a:lstStyle/>
          <a:p>
            <a:r>
              <a:rPr lang="en-US" b="1" dirty="0"/>
              <a:t>Linear Algebra: Euclidean norm and distance, Dot product and projection</a:t>
            </a:r>
          </a:p>
        </p:txBody>
      </p:sp>
      <p:pic>
        <p:nvPicPr>
          <p:cNvPr id="5" name="Content Placeholder 4">
            <a:extLst>
              <a:ext uri="{FF2B5EF4-FFF2-40B4-BE49-F238E27FC236}">
                <a16:creationId xmlns:a16="http://schemas.microsoft.com/office/drawing/2014/main" id="{F0544529-346D-4D18-BDC3-BCF28CC9B489}"/>
              </a:ext>
            </a:extLst>
          </p:cNvPr>
          <p:cNvPicPr>
            <a:picLocks noGrp="1" noChangeAspect="1"/>
          </p:cNvPicPr>
          <p:nvPr>
            <p:ph idx="1"/>
          </p:nvPr>
        </p:nvPicPr>
        <p:blipFill>
          <a:blip r:embed="rId2"/>
          <a:stretch>
            <a:fillRect/>
          </a:stretch>
        </p:blipFill>
        <p:spPr>
          <a:xfrm>
            <a:off x="2226365" y="2173357"/>
            <a:ext cx="5798447" cy="2372139"/>
          </a:xfrm>
        </p:spPr>
      </p:pic>
      <p:pic>
        <p:nvPicPr>
          <p:cNvPr id="7" name="Picture 6">
            <a:extLst>
              <a:ext uri="{FF2B5EF4-FFF2-40B4-BE49-F238E27FC236}">
                <a16:creationId xmlns:a16="http://schemas.microsoft.com/office/drawing/2014/main" id="{CB5E6C91-6EFA-4F32-96D6-2003D8DDCCE6}"/>
              </a:ext>
            </a:extLst>
          </p:cNvPr>
          <p:cNvPicPr>
            <a:picLocks noChangeAspect="1"/>
          </p:cNvPicPr>
          <p:nvPr/>
        </p:nvPicPr>
        <p:blipFill>
          <a:blip r:embed="rId3"/>
          <a:stretch>
            <a:fillRect/>
          </a:stretch>
        </p:blipFill>
        <p:spPr>
          <a:xfrm>
            <a:off x="2226365" y="4545496"/>
            <a:ext cx="7911548" cy="2107095"/>
          </a:xfrm>
          <a:prstGeom prst="rect">
            <a:avLst/>
          </a:prstGeom>
        </p:spPr>
      </p:pic>
      <p:sp>
        <p:nvSpPr>
          <p:cNvPr id="6" name="Rectangle 5">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Connector 7">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1FD93F1-13BB-4E4E-A8FE-D08EDE40C802}"/>
              </a:ext>
            </a:extLst>
          </p:cNvPr>
          <p:cNvSpPr>
            <a:spLocks noGrp="1"/>
          </p:cNvSpPr>
          <p:nvPr>
            <p:ph type="sldNum" sz="quarter" idx="12"/>
          </p:nvPr>
        </p:nvSpPr>
        <p:spPr/>
        <p:txBody>
          <a:bodyPr/>
          <a:lstStyle/>
          <a:p>
            <a:fld id="{B6A0EE27-9383-412E-8B53-6A8E5AB6D644}" type="slidenum">
              <a:rPr lang="en-US" smtClean="0"/>
              <a:t>6</a:t>
            </a:fld>
            <a:endParaRPr lang="en-US"/>
          </a:p>
        </p:txBody>
      </p:sp>
    </p:spTree>
    <p:extLst>
      <p:ext uri="{BB962C8B-B14F-4D97-AF65-F5344CB8AC3E}">
        <p14:creationId xmlns:p14="http://schemas.microsoft.com/office/powerpoint/2010/main" val="249535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D79A-7EC5-4786-BDFB-5D5134111652}"/>
              </a:ext>
            </a:extLst>
          </p:cNvPr>
          <p:cNvSpPr>
            <a:spLocks noGrp="1"/>
          </p:cNvSpPr>
          <p:nvPr>
            <p:ph type="title"/>
          </p:nvPr>
        </p:nvSpPr>
        <p:spPr>
          <a:xfrm>
            <a:off x="228600" y="18255"/>
            <a:ext cx="10515600" cy="1325563"/>
          </a:xfrm>
        </p:spPr>
        <p:txBody>
          <a:bodyPr/>
          <a:lstStyle/>
          <a:p>
            <a:r>
              <a:rPr lang="en-US" b="1" dirty="0"/>
              <a:t>Dot product and projection</a:t>
            </a:r>
          </a:p>
        </p:txBody>
      </p:sp>
      <p:pic>
        <p:nvPicPr>
          <p:cNvPr id="5" name="Content Placeholder 4">
            <a:extLst>
              <a:ext uri="{FF2B5EF4-FFF2-40B4-BE49-F238E27FC236}">
                <a16:creationId xmlns:a16="http://schemas.microsoft.com/office/drawing/2014/main" id="{BF4F3F00-0503-4C01-B9C3-83159DF56665}"/>
              </a:ext>
            </a:extLst>
          </p:cNvPr>
          <p:cNvPicPr>
            <a:picLocks noGrp="1" noChangeAspect="1"/>
          </p:cNvPicPr>
          <p:nvPr>
            <p:ph idx="1"/>
          </p:nvPr>
        </p:nvPicPr>
        <p:blipFill>
          <a:blip r:embed="rId2"/>
          <a:stretch>
            <a:fillRect/>
          </a:stretch>
        </p:blipFill>
        <p:spPr>
          <a:xfrm>
            <a:off x="795131" y="1099008"/>
            <a:ext cx="8782878" cy="5605670"/>
          </a:xfrm>
        </p:spPr>
      </p:pic>
      <p:sp>
        <p:nvSpPr>
          <p:cNvPr id="4" name="Rectangle 3">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 name="Straight Connector 5">
            <a:extLst>
              <a:ext uri="{FF2B5EF4-FFF2-40B4-BE49-F238E27FC236}">
                <a16:creationId xmlns:a16="http://schemas.microsoft.com/office/drawing/2014/main" id="{7D3201FC-2C50-434C-BF51-302048EE58E5}"/>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BB50FF4-3988-400F-B6CB-41B79E8991BC}"/>
              </a:ext>
            </a:extLst>
          </p:cNvPr>
          <p:cNvPicPr>
            <a:picLocks noChangeAspect="1"/>
          </p:cNvPicPr>
          <p:nvPr/>
        </p:nvPicPr>
        <p:blipFill rotWithShape="1">
          <a:blip r:embed="rId3"/>
          <a:srcRect l="19786" r="13507"/>
          <a:stretch/>
        </p:blipFill>
        <p:spPr>
          <a:xfrm>
            <a:off x="9104243" y="2182986"/>
            <a:ext cx="2650435" cy="2238789"/>
          </a:xfrm>
          <a:prstGeom prst="rect">
            <a:avLst/>
          </a:prstGeom>
        </p:spPr>
      </p:pic>
      <p:sp>
        <p:nvSpPr>
          <p:cNvPr id="7" name="Slide Number Placeholder 6">
            <a:extLst>
              <a:ext uri="{FF2B5EF4-FFF2-40B4-BE49-F238E27FC236}">
                <a16:creationId xmlns:a16="http://schemas.microsoft.com/office/drawing/2014/main" id="{4DAF6F7D-26C4-4557-BAC3-8AC6A8896B25}"/>
              </a:ext>
            </a:extLst>
          </p:cNvPr>
          <p:cNvSpPr>
            <a:spLocks noGrp="1"/>
          </p:cNvSpPr>
          <p:nvPr>
            <p:ph type="sldNum" sz="quarter" idx="12"/>
          </p:nvPr>
        </p:nvSpPr>
        <p:spPr/>
        <p:txBody>
          <a:bodyPr/>
          <a:lstStyle/>
          <a:p>
            <a:fld id="{B6A0EE27-9383-412E-8B53-6A8E5AB6D644}" type="slidenum">
              <a:rPr lang="en-US" smtClean="0"/>
              <a:t>7</a:t>
            </a:fld>
            <a:endParaRPr lang="en-US"/>
          </a:p>
        </p:txBody>
      </p:sp>
    </p:spTree>
    <p:extLst>
      <p:ext uri="{BB962C8B-B14F-4D97-AF65-F5344CB8AC3E}">
        <p14:creationId xmlns:p14="http://schemas.microsoft.com/office/powerpoint/2010/main" val="8719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024A470-051F-48A3-AA5C-7559D520CDBA}"/>
              </a:ext>
            </a:extLst>
          </p:cNvPr>
          <p:cNvSpPr>
            <a:spLocks noGrp="1"/>
          </p:cNvSpPr>
          <p:nvPr>
            <p:ph type="title"/>
          </p:nvPr>
        </p:nvSpPr>
        <p:spPr>
          <a:xfrm>
            <a:off x="168812" y="0"/>
            <a:ext cx="10515600" cy="1325563"/>
          </a:xfrm>
        </p:spPr>
        <p:txBody>
          <a:bodyPr/>
          <a:lstStyle/>
          <a:p>
            <a:r>
              <a:rPr lang="en-US" altLang="en-US" b="1" dirty="0"/>
              <a:t>Linear Algebra: Vector Arithmetic</a:t>
            </a:r>
            <a:endParaRPr lang="en-US" altLang="en-US" dirty="0"/>
          </a:p>
        </p:txBody>
      </p:sp>
      <p:sp>
        <p:nvSpPr>
          <p:cNvPr id="3" name="Content Placeholder 2">
            <a:extLst>
              <a:ext uri="{FF2B5EF4-FFF2-40B4-BE49-F238E27FC236}">
                <a16:creationId xmlns:a16="http://schemas.microsoft.com/office/drawing/2014/main" id="{E6332428-0146-49BE-B392-DA54769EE8C6}"/>
              </a:ext>
            </a:extLst>
          </p:cNvPr>
          <p:cNvSpPr>
            <a:spLocks noGrp="1"/>
          </p:cNvSpPr>
          <p:nvPr>
            <p:ph idx="1"/>
          </p:nvPr>
        </p:nvSpPr>
        <p:spPr>
          <a:xfrm>
            <a:off x="723142" y="1151417"/>
            <a:ext cx="10741025" cy="4016927"/>
          </a:xfrm>
        </p:spPr>
        <p:txBody>
          <a:bodyPr/>
          <a:lstStyle/>
          <a:p>
            <a:pPr marL="0" indent="0" algn="just">
              <a:buFont typeface="Wingdings" panose="05000000000000000000" pitchFamily="2" charset="2"/>
              <a:buNone/>
              <a:defRPr/>
            </a:pPr>
            <a:r>
              <a:rPr lang="en-US" sz="2400" b="1" dirty="0"/>
              <a:t>Vectors in data science</a:t>
            </a:r>
            <a:endParaRPr lang="en-US" sz="2400" dirty="0"/>
          </a:p>
          <a:p>
            <a:pPr algn="just">
              <a:defRPr/>
            </a:pPr>
            <a:r>
              <a:rPr lang="en-US" sz="2400" dirty="0"/>
              <a:t>A </a:t>
            </a:r>
            <a:r>
              <a:rPr lang="en-US" sz="2400" b="1" dirty="0"/>
              <a:t>vector</a:t>
            </a:r>
            <a:r>
              <a:rPr lang="en-US" sz="2400" dirty="0"/>
              <a:t> is a tuple of one or more values called scalars. Vectors are built from components, which are ordinary numbers. We can think of a vector as a list of numbers, and vector algebra as operations performed on the numbers in the list.</a:t>
            </a:r>
          </a:p>
          <a:p>
            <a:pPr algn="just">
              <a:defRPr/>
            </a:pPr>
            <a:r>
              <a:rPr lang="en-US" sz="2400" dirty="0"/>
              <a:t>Vectors are often represented using a lowercase character such as “v”;</a:t>
            </a:r>
          </a:p>
          <a:p>
            <a:pPr algn="just">
              <a:defRPr/>
            </a:pPr>
            <a:r>
              <a:rPr lang="en-US" sz="2400" dirty="0"/>
              <a:t>For example: v = (v1, v2, v3) Where v1, v2, v3 are scalar values, often real values.</a:t>
            </a:r>
          </a:p>
          <a:p>
            <a:pPr algn="just">
              <a:defRPr/>
            </a:pPr>
            <a:r>
              <a:rPr lang="en-US" sz="2400" dirty="0"/>
              <a:t>For example, if we have the heights, weights, and ages of many people, we can treat our data as three-dimensional vectors (height, weight, age). If we’re teaching a class with four exams, we can treat student grades as four-dimensional vectors (exam1, exam2, exam3, exam4).</a:t>
            </a:r>
          </a:p>
          <a:p>
            <a:pPr marL="0" indent="0">
              <a:buFont typeface="Wingdings" panose="05000000000000000000" pitchFamily="2" charset="2"/>
              <a:buNone/>
              <a:defRPr/>
            </a:pPr>
            <a:endParaRPr lang="en-US" dirty="0"/>
          </a:p>
        </p:txBody>
      </p:sp>
      <p:sp>
        <p:nvSpPr>
          <p:cNvPr id="15366" name="Slide Number Placeholder 5">
            <a:extLst>
              <a:ext uri="{FF2B5EF4-FFF2-40B4-BE49-F238E27FC236}">
                <a16:creationId xmlns:a16="http://schemas.microsoft.com/office/drawing/2014/main" id="{3AAAF71B-3976-493A-B154-0E224C10ED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A0808"/>
              </a:buClr>
              <a:buSzPct val="80000"/>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rgbClr val="DA0808"/>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rgbClr val="DA0808"/>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rgbClr val="DA0808"/>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rgbClr val="DA0808"/>
              </a:buClr>
              <a:buSzPct val="4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fld id="{C884FC5D-B546-4F0C-9DF0-C5127E2E23BA}" type="slidenum">
              <a:rPr lang="en-US" altLang="en-US" sz="1200">
                <a:latin typeface="Arial Black" panose="020B0A04020102020204" pitchFamily="34" charset="0"/>
              </a:rPr>
              <a:pPr>
                <a:spcBef>
                  <a:spcPct val="0"/>
                </a:spcBef>
                <a:buClrTx/>
                <a:buSzTx/>
                <a:buFontTx/>
                <a:buNone/>
              </a:pPr>
              <a:t>8</a:t>
            </a:fld>
            <a:endParaRPr lang="en-US" altLang="en-US" sz="1200">
              <a:latin typeface="Arial Black" panose="020B0A04020102020204" pitchFamily="34" charset="0"/>
            </a:endParaRPr>
          </a:p>
        </p:txBody>
      </p:sp>
      <p:sp>
        <p:nvSpPr>
          <p:cNvPr id="7" name="Rectangle 6">
            <a:extLst>
              <a:ext uri="{FF2B5EF4-FFF2-40B4-BE49-F238E27FC236}">
                <a16:creationId xmlns:a16="http://schemas.microsoft.com/office/drawing/2014/main" id="{3485128E-AB0E-459B-AC0B-9DFFEB3A10C3}"/>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Connector 7">
            <a:extLst>
              <a:ext uri="{FF2B5EF4-FFF2-40B4-BE49-F238E27FC236}">
                <a16:creationId xmlns:a16="http://schemas.microsoft.com/office/drawing/2014/main" id="{8F71FE9D-59C0-468E-B19C-24597F13D683}"/>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5F846874-F35D-D290-1AAE-D695C61A592C}"/>
              </a:ext>
            </a:extLst>
          </p:cNvPr>
          <p:cNvSpPr txBox="1">
            <a:spLocks/>
          </p:cNvSpPr>
          <p:nvPr/>
        </p:nvSpPr>
        <p:spPr>
          <a:xfrm>
            <a:off x="583096" y="5168344"/>
            <a:ext cx="10770704" cy="1487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400" b="1" dirty="0"/>
              <a:t>Vector space</a:t>
            </a:r>
            <a:r>
              <a:rPr lang="en-GB" sz="2400" dirty="0"/>
              <a:t>: A space comprised of vectors, collectively with the associative and commutative law of addition of vectors and also the associative and distributive process of multiplication of vectors by scalars is called vector space</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F216945-8A56-4A4E-ACE5-0F669F42104F}"/>
              </a:ext>
            </a:extLst>
          </p:cNvPr>
          <p:cNvSpPr>
            <a:spLocks noGrp="1"/>
          </p:cNvSpPr>
          <p:nvPr>
            <p:ph type="title"/>
          </p:nvPr>
        </p:nvSpPr>
        <p:spPr>
          <a:xfrm>
            <a:off x="168812" y="-22713"/>
            <a:ext cx="10515600" cy="1325563"/>
          </a:xfrm>
        </p:spPr>
        <p:txBody>
          <a:bodyPr/>
          <a:lstStyle/>
          <a:p>
            <a:r>
              <a:rPr lang="en-US" altLang="en-US" b="1" dirty="0"/>
              <a:t>Vector Arithmetic</a:t>
            </a:r>
            <a:r>
              <a:rPr lang="en-US" altLang="en-US" dirty="0"/>
              <a:t>:</a:t>
            </a:r>
          </a:p>
        </p:txBody>
      </p:sp>
      <p:sp>
        <p:nvSpPr>
          <p:cNvPr id="3" name="Content Placeholder 2">
            <a:extLst>
              <a:ext uri="{FF2B5EF4-FFF2-40B4-BE49-F238E27FC236}">
                <a16:creationId xmlns:a16="http://schemas.microsoft.com/office/drawing/2014/main" id="{1B80DAA0-D5A9-45FF-B4D4-35631FA75869}"/>
              </a:ext>
            </a:extLst>
          </p:cNvPr>
          <p:cNvSpPr>
            <a:spLocks noGrp="1"/>
          </p:cNvSpPr>
          <p:nvPr>
            <p:ph idx="1"/>
          </p:nvPr>
        </p:nvSpPr>
        <p:spPr>
          <a:xfrm>
            <a:off x="835855" y="1253330"/>
            <a:ext cx="10515600" cy="4351338"/>
          </a:xfrm>
        </p:spPr>
        <p:txBody>
          <a:bodyPr>
            <a:normAutofit lnSpcReduction="10000"/>
          </a:bodyPr>
          <a:lstStyle/>
          <a:p>
            <a:pPr algn="just">
              <a:defRPr/>
            </a:pPr>
            <a:r>
              <a:rPr lang="en-US" sz="2400" dirty="0"/>
              <a:t>The vector operations are comfortable in which the vectors are same dimension space. The result of the operations is either vector or scalar. The basic vector operations are defined in n-dimensional vectors u=(u1,u2,…,un), v=(v1,v2,…,</a:t>
            </a:r>
            <a:r>
              <a:rPr lang="en-US" sz="2400" dirty="0" err="1"/>
              <a:t>vn</a:t>
            </a:r>
            <a:r>
              <a:rPr lang="en-US" sz="2400" dirty="0"/>
              <a:t>), w=(w1,w2,…,</a:t>
            </a:r>
            <a:r>
              <a:rPr lang="en-US" sz="2400" dirty="0" err="1"/>
              <a:t>wn</a:t>
            </a:r>
            <a:r>
              <a:rPr lang="en-US" sz="2400" dirty="0"/>
              <a:t>) and a scalar </a:t>
            </a:r>
            <a:r>
              <a:rPr lang="en-US" sz="2400" b="1" dirty="0"/>
              <a:t>s</a:t>
            </a:r>
            <a:r>
              <a:rPr lang="en-US" sz="2400" dirty="0"/>
              <a:t> as follows:</a:t>
            </a:r>
          </a:p>
          <a:p>
            <a:pPr algn="just">
              <a:defRPr/>
            </a:pPr>
            <a:r>
              <a:rPr lang="en-US" sz="2400" dirty="0"/>
              <a:t>Addition : w=</a:t>
            </a:r>
            <a:r>
              <a:rPr lang="en-US" sz="2400" dirty="0" err="1"/>
              <a:t>u+v</a:t>
            </a:r>
            <a:r>
              <a:rPr lang="en-US" sz="2400" dirty="0"/>
              <a:t> =&gt;(w1,w2, …,</a:t>
            </a:r>
            <a:r>
              <a:rPr lang="en-US" sz="2400" dirty="0" err="1"/>
              <a:t>wn</a:t>
            </a:r>
            <a:r>
              <a:rPr lang="en-US" sz="2400" dirty="0"/>
              <a:t>)= (u1+v1, u2+v2, …, </a:t>
            </a:r>
            <a:r>
              <a:rPr lang="en-US" sz="2400" dirty="0" err="1"/>
              <a:t>un+vn</a:t>
            </a:r>
            <a:r>
              <a:rPr lang="en-US" sz="2400" dirty="0"/>
              <a:t>)</a:t>
            </a:r>
          </a:p>
          <a:p>
            <a:pPr algn="just">
              <a:defRPr/>
            </a:pPr>
            <a:r>
              <a:rPr lang="en-US" sz="2400" dirty="0"/>
              <a:t>Subtraction: w=u-v =&gt;(w1,w2, …,</a:t>
            </a:r>
            <a:r>
              <a:rPr lang="en-US" sz="2400" dirty="0" err="1"/>
              <a:t>wn</a:t>
            </a:r>
            <a:r>
              <a:rPr lang="en-US" sz="2400" dirty="0"/>
              <a:t>)= (u1-v1, u2-v2, …, un-</a:t>
            </a:r>
            <a:r>
              <a:rPr lang="en-US" sz="2400" dirty="0" err="1"/>
              <a:t>vn</a:t>
            </a:r>
            <a:r>
              <a:rPr lang="en-US" sz="2400" dirty="0"/>
              <a:t>)</a:t>
            </a:r>
          </a:p>
          <a:p>
            <a:pPr algn="just">
              <a:defRPr/>
            </a:pPr>
            <a:r>
              <a:rPr lang="en-US" sz="2400" dirty="0"/>
              <a:t>Multiplication: w=u*v =&gt;(w1,w2, …,</a:t>
            </a:r>
            <a:r>
              <a:rPr lang="en-US" sz="2400" dirty="0" err="1"/>
              <a:t>wn</a:t>
            </a:r>
            <a:r>
              <a:rPr lang="en-US" sz="2400" dirty="0"/>
              <a:t>)= (u1*v1, u2*v2, …, un*</a:t>
            </a:r>
            <a:r>
              <a:rPr lang="en-US" sz="2400" dirty="0" err="1"/>
              <a:t>vn</a:t>
            </a:r>
            <a:r>
              <a:rPr lang="en-US" sz="2400" dirty="0"/>
              <a:t>)</a:t>
            </a:r>
          </a:p>
          <a:p>
            <a:pPr algn="just">
              <a:defRPr/>
            </a:pPr>
            <a:r>
              <a:rPr lang="en-US" sz="2400" dirty="0"/>
              <a:t>Division: w=u/v =&gt;(w1,w2, …,</a:t>
            </a:r>
            <a:r>
              <a:rPr lang="en-US" sz="2400" dirty="0" err="1"/>
              <a:t>wn</a:t>
            </a:r>
            <a:r>
              <a:rPr lang="en-US" sz="2400" dirty="0"/>
              <a:t>)= (u1/v1, u2/v2, …, un/</a:t>
            </a:r>
            <a:r>
              <a:rPr lang="en-US" sz="2400" dirty="0" err="1"/>
              <a:t>vn</a:t>
            </a:r>
            <a:r>
              <a:rPr lang="en-US" sz="2400" dirty="0"/>
              <a:t>)</a:t>
            </a:r>
          </a:p>
          <a:p>
            <a:pPr algn="just">
              <a:defRPr/>
            </a:pPr>
            <a:r>
              <a:rPr lang="en-US" sz="2400" dirty="0"/>
              <a:t>Scalar and Vector Multiplication:</a:t>
            </a:r>
          </a:p>
          <a:p>
            <a:pPr marL="0" indent="0" algn="just">
              <a:buNone/>
              <a:defRPr/>
            </a:pPr>
            <a:r>
              <a:rPr lang="en-US" sz="2400" dirty="0"/>
              <a:t>	 w=s*u=s*(u1,u2,…,un)=&gt;(w1,w2,…,</a:t>
            </a:r>
            <a:r>
              <a:rPr lang="en-US" sz="2400" dirty="0" err="1"/>
              <a:t>wn</a:t>
            </a:r>
            <a:r>
              <a:rPr lang="en-US" sz="2400" dirty="0"/>
              <a:t>)=(s*u1,s*u2,…, s*un).</a:t>
            </a:r>
          </a:p>
          <a:p>
            <a:pPr algn="just">
              <a:defRPr/>
            </a:pPr>
            <a:r>
              <a:rPr lang="en-US" sz="2400" dirty="0"/>
              <a:t>Vector dot product: s = </a:t>
            </a:r>
            <a:r>
              <a:rPr lang="en-US" sz="2400" dirty="0" err="1"/>
              <a:t>u.v</a:t>
            </a:r>
            <a:r>
              <a:rPr lang="en-US" sz="2400" dirty="0"/>
              <a:t> =&gt;(w1,w2, …,</a:t>
            </a:r>
            <a:r>
              <a:rPr lang="en-US" sz="2400" dirty="0" err="1"/>
              <a:t>wn</a:t>
            </a:r>
            <a:r>
              <a:rPr lang="en-US" sz="2400" dirty="0"/>
              <a:t>)= u1*v1+u2*v2+ …+ un*</a:t>
            </a:r>
            <a:r>
              <a:rPr lang="en-US" sz="2400" dirty="0" err="1"/>
              <a:t>vn</a:t>
            </a:r>
            <a:endParaRPr lang="en-US" sz="2400" dirty="0"/>
          </a:p>
          <a:p>
            <a:pPr marL="0" indent="0">
              <a:buFont typeface="Wingdings" panose="05000000000000000000" pitchFamily="2" charset="2"/>
              <a:buNone/>
              <a:defRPr/>
            </a:pPr>
            <a:endParaRPr lang="en-US" dirty="0"/>
          </a:p>
        </p:txBody>
      </p:sp>
      <p:sp>
        <p:nvSpPr>
          <p:cNvPr id="16390" name="Slide Number Placeholder 5">
            <a:extLst>
              <a:ext uri="{FF2B5EF4-FFF2-40B4-BE49-F238E27FC236}">
                <a16:creationId xmlns:a16="http://schemas.microsoft.com/office/drawing/2014/main" id="{2B3AC215-362C-4F8C-AA28-1C10ABE577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DA0808"/>
              </a:buClr>
              <a:buSzPct val="80000"/>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rgbClr val="DA0808"/>
              </a:buClr>
              <a:buSzPct val="7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rgbClr val="DA0808"/>
              </a:buClr>
              <a:buSzPct val="65000"/>
              <a:buFont typeface="Wingdings" panose="05000000000000000000" pitchFamily="2" charset="2"/>
              <a:buChar char="l"/>
              <a:defRPr sz="2400">
                <a:solidFill>
                  <a:schemeClr val="tx1"/>
                </a:solidFill>
                <a:latin typeface="Arial" panose="020B0604020202020204" pitchFamily="34" charset="0"/>
              </a:defRPr>
            </a:lvl3pPr>
            <a:lvl4pPr marL="1600200" indent="-228600">
              <a:spcBef>
                <a:spcPct val="20000"/>
              </a:spcBef>
              <a:buClr>
                <a:srgbClr val="DA0808"/>
              </a:buClr>
              <a:buSzPct val="6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rgbClr val="DA0808"/>
              </a:buClr>
              <a:buSzPct val="40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DA0808"/>
              </a:buClr>
              <a:buSzPct val="40000"/>
              <a:buFont typeface="Wingdings" panose="05000000000000000000" pitchFamily="2" charset="2"/>
              <a:buChar char="l"/>
              <a:defRPr sz="2000">
                <a:solidFill>
                  <a:schemeClr val="tx1"/>
                </a:solidFill>
                <a:latin typeface="Arial" panose="020B0604020202020204" pitchFamily="34" charset="0"/>
              </a:defRPr>
            </a:lvl9pPr>
          </a:lstStyle>
          <a:p>
            <a:pPr>
              <a:spcBef>
                <a:spcPct val="0"/>
              </a:spcBef>
              <a:buClrTx/>
              <a:buSzTx/>
              <a:buFontTx/>
              <a:buNone/>
            </a:pPr>
            <a:fld id="{32CD6F10-7E56-4CE2-8BA6-B1CE48455BF0}" type="slidenum">
              <a:rPr lang="en-US" altLang="en-US" sz="1200">
                <a:latin typeface="Arial Black" panose="020B0A04020102020204" pitchFamily="34" charset="0"/>
              </a:rPr>
              <a:pPr>
                <a:spcBef>
                  <a:spcPct val="0"/>
                </a:spcBef>
                <a:buClrTx/>
                <a:buSzTx/>
                <a:buFontTx/>
                <a:buNone/>
              </a:pPr>
              <a:t>9</a:t>
            </a:fld>
            <a:endParaRPr lang="en-US" altLang="en-US" sz="1200">
              <a:latin typeface="Arial Black" panose="020B0A04020102020204" pitchFamily="34" charset="0"/>
            </a:endParaRPr>
          </a:p>
        </p:txBody>
      </p:sp>
      <p:sp>
        <p:nvSpPr>
          <p:cNvPr id="7" name="Rectangle 6">
            <a:extLst>
              <a:ext uri="{FF2B5EF4-FFF2-40B4-BE49-F238E27FC236}">
                <a16:creationId xmlns:a16="http://schemas.microsoft.com/office/drawing/2014/main" id="{8DF8CA5F-231E-4B9E-8D4E-8D1DF607DA19}"/>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 name="Straight Connector 7">
            <a:extLst>
              <a:ext uri="{FF2B5EF4-FFF2-40B4-BE49-F238E27FC236}">
                <a16:creationId xmlns:a16="http://schemas.microsoft.com/office/drawing/2014/main" id="{EB4BDD81-C896-4026-BFCC-6BE73AECA178}"/>
              </a:ext>
            </a:extLst>
          </p:cNvPr>
          <p:cNvCxnSpPr/>
          <p:nvPr/>
        </p:nvCxnSpPr>
        <p:spPr>
          <a:xfrm>
            <a:off x="164123" y="997429"/>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1423</Words>
  <Application>Microsoft Office PowerPoint</Application>
  <PresentationFormat>Widescreen</PresentationFormat>
  <Paragraphs>174</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Arial Black</vt:lpstr>
      <vt:lpstr>Calibri</vt:lpstr>
      <vt:lpstr>Calibri Light</vt:lpstr>
      <vt:lpstr>inherit</vt:lpstr>
      <vt:lpstr>Poppins</vt:lpstr>
      <vt:lpstr>Times New Roman</vt:lpstr>
      <vt:lpstr>TradeGothic</vt:lpstr>
      <vt:lpstr>Verdana</vt:lpstr>
      <vt:lpstr>Wingdings</vt:lpstr>
      <vt:lpstr>Office Theme</vt:lpstr>
      <vt:lpstr>Data Science  Unit-III</vt:lpstr>
      <vt:lpstr>Multivariant Analysis</vt:lpstr>
      <vt:lpstr>Univariate, Bivariate &amp; Multivariate Analysis</vt:lpstr>
      <vt:lpstr>Need of Multivariant Analysis </vt:lpstr>
      <vt:lpstr>Multivariant Statistics</vt:lpstr>
      <vt:lpstr>Linear Algebra: Euclidean norm and distance, Dot product and projection</vt:lpstr>
      <vt:lpstr>Dot product and projection</vt:lpstr>
      <vt:lpstr>Linear Algebra: Vector Arithmetic</vt:lpstr>
      <vt:lpstr>Vector Arithmetic:</vt:lpstr>
      <vt:lpstr>Mean Vector: Definition</vt:lpstr>
      <vt:lpstr>Mean vector</vt:lpstr>
      <vt:lpstr>PowerPoint Presentation</vt:lpstr>
      <vt:lpstr>PowerPoint Presentation</vt:lpstr>
      <vt:lpstr>PowerPoint Presentation</vt:lpstr>
      <vt:lpstr>Example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 vs Correlation</vt:lpstr>
      <vt:lpstr>Precision Matrix: More generally</vt:lpstr>
      <vt:lpstr>Its inverse is calculated using the formula </vt:lpstr>
      <vt:lpstr>PowerPoint Presentation</vt:lpstr>
      <vt:lpstr>Mahalanobis distance</vt:lpstr>
      <vt:lpstr>What’s wrong with using Euclidean Distance for Multivariate data? </vt:lpstr>
      <vt:lpstr>Problem 1</vt:lpstr>
      <vt:lpstr>Problem 2</vt:lpstr>
      <vt:lpstr>Mahalanobis distance: Example</vt:lpstr>
      <vt:lpstr>Mahalanobis distance: Example</vt:lpstr>
      <vt:lpstr>Multivariate normal distribution</vt:lpstr>
      <vt:lpstr>Multivariate normal distribution</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Subhash Chandra N</dc:creator>
  <cp:lastModifiedBy>Subhash Chandra N</cp:lastModifiedBy>
  <cp:revision>52</cp:revision>
  <dcterms:created xsi:type="dcterms:W3CDTF">2021-03-27T15:13:54Z</dcterms:created>
  <dcterms:modified xsi:type="dcterms:W3CDTF">2024-03-26T09:27:09Z</dcterms:modified>
</cp:coreProperties>
</file>